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58" r:id="rId3"/>
    <p:sldId id="283" r:id="rId4"/>
    <p:sldId id="288" r:id="rId5"/>
    <p:sldId id="285" r:id="rId6"/>
    <p:sldId id="265" r:id="rId7"/>
    <p:sldId id="286" r:id="rId8"/>
    <p:sldId id="263" r:id="rId9"/>
    <p:sldId id="287" r:id="rId10"/>
    <p:sldId id="289" r:id="rId11"/>
    <p:sldId id="268" r:id="rId12"/>
    <p:sldId id="290" r:id="rId13"/>
    <p:sldId id="281" r:id="rId14"/>
    <p:sldId id="277" r:id="rId15"/>
    <p:sldId id="280" r:id="rId16"/>
    <p:sldId id="278" r:id="rId17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M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63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35E931-5F62-4BB7-A367-961002FBEB86}">
  <a:tblStyle styleId="{FA35E931-5F62-4BB7-A367-961002FBEB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2337" autoAdjust="0"/>
  </p:normalViewPr>
  <p:slideViewPr>
    <p:cSldViewPr snapToGrid="0">
      <p:cViewPr varScale="1">
        <p:scale>
          <a:sx n="125" d="100"/>
          <a:sy n="125" d="100"/>
        </p:scale>
        <p:origin x="1194" y="108"/>
      </p:cViewPr>
      <p:guideLst/>
    </p:cSldViewPr>
  </p:slideViewPr>
  <p:outlineViewPr>
    <p:cViewPr>
      <p:scale>
        <a:sx n="33" d="100"/>
        <a:sy n="33" d="100"/>
      </p:scale>
      <p:origin x="0" y="-2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16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believe everyone</a:t>
            </a:r>
            <a:r>
              <a:rPr lang="en-US" baseline="0" dirty="0" smtClean="0"/>
              <a:t> can participate in this Initiative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55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8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74708" indent="-174708"/>
            <a:r>
              <a:rPr lang="en-US" dirty="0" smtClean="0"/>
              <a:t>We deeply appreciate our larger donors</a:t>
            </a:r>
            <a:r>
              <a:rPr lang="en-US" baseline="0" dirty="0" smtClean="0"/>
              <a:t> and the impact they have;  our vision for the YES! Initiative is that over the long term smaller donations will make this initiative sustainable – for both the donor and the Foundation.</a:t>
            </a:r>
          </a:p>
          <a:p>
            <a:pPr marL="174708" indent="-174708"/>
            <a:r>
              <a:rPr lang="en-US" baseline="0" dirty="0" smtClean="0"/>
              <a:t>These illustrate some examples of monthly </a:t>
            </a:r>
            <a:r>
              <a:rPr lang="en-US" baseline="0" smtClean="0"/>
              <a:t>giving levels</a:t>
            </a:r>
            <a:endParaRPr lang="en-US" baseline="0" dirty="0" smtClean="0"/>
          </a:p>
          <a:p>
            <a:pPr marL="174708" indent="-174708"/>
            <a:r>
              <a:rPr lang="en-US" baseline="0" dirty="0" smtClean="0"/>
              <a:t>$1,500 will provide a scholarship for a deserving SLP member</a:t>
            </a:r>
          </a:p>
          <a:p>
            <a:pPr marL="174708" indent="-174708"/>
            <a:r>
              <a:rPr lang="en-US" baseline="0" dirty="0" smtClean="0"/>
              <a:t>$3,000 will provide a scholarship as well as two club grants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we</a:t>
            </a:r>
            <a:r>
              <a:rPr lang="en-US" baseline="0" dirty="0" smtClean="0"/>
              <a:t> understand donors give to support children and our communities; we never the less want to thank and recognize our supporters as the amount of their gifts to the Initiative increases over time. </a:t>
            </a:r>
          </a:p>
          <a:p>
            <a:r>
              <a:rPr lang="en-US" baseline="0" dirty="0" smtClean="0"/>
              <a:t>Donor recognition begins with a gift of $50 for which the giver receives a YES! Initiative pin</a:t>
            </a:r>
          </a:p>
          <a:p>
            <a:r>
              <a:rPr lang="en-US" baseline="0" dirty="0" smtClean="0"/>
              <a:t>This information comes directly from our donor form for YES! – so you will be able to easily find this grid in the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92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1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This should</a:t>
            </a:r>
            <a:r>
              <a:rPr lang="en-US" baseline="0" dirty="0" smtClean="0"/>
              <a:t> be an ASK.  Ask the audience to use their phone or tablet (or computer) to go to cnhfoundation.org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Click on Give Now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1607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1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Under the heading of General Donation, click on Support</a:t>
            </a:r>
            <a:r>
              <a:rPr lang="en-US" baseline="0" dirty="0" smtClean="0"/>
              <a:t> our Mission.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1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 smtClean="0"/>
              <a:t>Now enter your monthly</a:t>
            </a:r>
            <a:r>
              <a:rPr lang="en-US" baseline="0" dirty="0" smtClean="0"/>
              <a:t> gift amount, personal information and credit card information at our secure site.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You’re now a member of the YES! Initiative – Thank You!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9159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provide funding which is adaptable to the program needs of the Foundation.</a:t>
            </a:r>
            <a:r>
              <a:rPr lang="en-US" baseline="0" dirty="0" smtClean="0"/>
              <a:t> Our Primary focus – PTP is well funded, by Kiwanis Clubs and particularly by SLP’s. </a:t>
            </a:r>
          </a:p>
          <a:p>
            <a:r>
              <a:rPr lang="en-US" baseline="0" dirty="0" smtClean="0"/>
              <a:t>Other programs are experiencing growth and are in need of funding:, Leadership training, Scholarships and Grants being the primary programs.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25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a picture is worth a thousand</a:t>
            </a:r>
            <a:r>
              <a:rPr lang="en-US" baseline="0" dirty="0" smtClean="0"/>
              <a:t> words, this sums up the point of the YES Initiative. </a:t>
            </a:r>
          </a:p>
          <a:p>
            <a:r>
              <a:rPr lang="en-US" baseline="0" dirty="0" smtClean="0"/>
              <a:t>YOUTH – an initiative which will fund leadership program training for our SLP leadership</a:t>
            </a:r>
          </a:p>
          <a:p>
            <a:r>
              <a:rPr lang="en-US" baseline="0" dirty="0" smtClean="0"/>
              <a:t>EDUCATION – a fund raising program which will enhance the Foundation’s ability to provide scholarships</a:t>
            </a:r>
          </a:p>
          <a:p>
            <a:r>
              <a:rPr lang="en-US" baseline="0" dirty="0" smtClean="0"/>
              <a:t>SUPPORT – YES will provide enhanced grant funding for club grants; Aktion Club grants &amp; Key Leader 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8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5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baseline="0" dirty="0" smtClean="0"/>
              <a:t>YOUTH is the first focus of YES! – The Foundation funds:  Candidate Training Conferences, Officers Training Conferences, Spring Board, Summer Board &amp; Winter Board Training Conferences</a:t>
            </a:r>
          </a:p>
          <a:p>
            <a:pPr marL="0" indent="0">
              <a:buNone/>
            </a:pPr>
            <a:r>
              <a:rPr lang="en-US" baseline="0" dirty="0" smtClean="0"/>
              <a:t>Over the past five years – KC $200,164; CKI $61,240 and KIWIN’S $44,280   TOTAL?  $305,684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180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5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74708" indent="-174708"/>
            <a:r>
              <a:rPr lang="en-US" baseline="0" dirty="0" smtClean="0"/>
              <a:t>Scholarships - the oldest program of the Foundation (1979-1980) is our 2</a:t>
            </a:r>
            <a:r>
              <a:rPr lang="en-US" baseline="30000" dirty="0" smtClean="0"/>
              <a:t>nd</a:t>
            </a:r>
            <a:r>
              <a:rPr lang="en-US" baseline="0" dirty="0" smtClean="0"/>
              <a:t> emphasis of YES! – EDUCATION  </a:t>
            </a:r>
          </a:p>
          <a:p>
            <a:pPr marL="174708" indent="-174708"/>
            <a:r>
              <a:rPr lang="en-US" baseline="0" dirty="0" smtClean="0"/>
              <a:t>In 2020 the Foundation’s budgeted amount for scholarships is $85,500    </a:t>
            </a:r>
          </a:p>
          <a:p>
            <a:pPr marL="174708" indent="-174708"/>
            <a:r>
              <a:rPr lang="en-US" baseline="0" dirty="0" smtClean="0"/>
              <a:t>Looking back to 2015 Scholarships were $113,000.</a:t>
            </a:r>
          </a:p>
          <a:p>
            <a:pPr marL="174708" indent="-174708"/>
            <a:r>
              <a:rPr lang="en-US" baseline="0" dirty="0" smtClean="0"/>
              <a:t>Why the decrease?  The SLP Districts have always been the principal contributors to their scholarship funds – by contributing a percentage of their year end surplus; but budget pressures on the SLP Districts have vastly reduced the funds going to their respective scholarship funds – the only solution will be for the foundation to increase funding for scholarships and we need new sources of funds to accomplish this.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5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74708" indent="-174708" defTabSz="931774">
              <a:defRPr/>
            </a:pPr>
            <a:r>
              <a:rPr lang="en-US" baseline="0" dirty="0" smtClean="0"/>
              <a:t>3</a:t>
            </a:r>
            <a:r>
              <a:rPr lang="en-US" baseline="30000" dirty="0" smtClean="0"/>
              <a:t>rd </a:t>
            </a:r>
            <a:r>
              <a:rPr lang="en-US" baseline="0" dirty="0" smtClean="0"/>
              <a:t> focus of YES! – SUPPORT  Club grants during 2015-2019 amounted to $97,845;  Aktion Club Grants $24,293; Special Grants $10,000; Special Olympics $4,800;  Key Leader $3,095</a:t>
            </a:r>
          </a:p>
          <a:p>
            <a:pPr marL="174708" indent="-174708" defTabSz="931774">
              <a:defRPr/>
            </a:pPr>
            <a:r>
              <a:rPr lang="en-US" baseline="0" dirty="0" smtClean="0"/>
              <a:t>TOTAL GRANTS 2015-2019  $141,859  This is direct support which the Foundation is providing to our Kiwanis Family.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366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171450" indent="-171450"/>
            <a:r>
              <a:rPr lang="en-US" dirty="0" smtClean="0"/>
              <a:t>Sustaining program vs Capital a capital</a:t>
            </a:r>
            <a:r>
              <a:rPr lang="en-US" baseline="0" dirty="0" smtClean="0"/>
              <a:t> campaign</a:t>
            </a:r>
            <a:r>
              <a:rPr lang="en-US" dirty="0" smtClean="0"/>
              <a:t> – we’re seeking monthly, quarterly or annual contributions from donors – not a fixed</a:t>
            </a:r>
            <a:r>
              <a:rPr lang="en-US" baseline="0" dirty="0" smtClean="0"/>
              <a:t> pledge amount</a:t>
            </a:r>
            <a:endParaRPr lang="en-US" dirty="0" smtClean="0"/>
          </a:p>
          <a:p>
            <a:pPr marL="171450" indent="-171450"/>
            <a:r>
              <a:rPr lang="en-US" dirty="0" smtClean="0"/>
              <a:t>The Foundation has very successful award programs: Dunlap, DSA, CSA,</a:t>
            </a:r>
            <a:r>
              <a:rPr lang="en-US" baseline="0" dirty="0" smtClean="0"/>
              <a:t> YSA.   We anticipate clubs will continue to recognize community &amp; Kiwanis leaders with these award programs.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Because we want to continue funding leadership</a:t>
            </a:r>
            <a:r>
              <a:rPr lang="en-US" baseline="0" dirty="0" smtClean="0"/>
              <a:t> training, scholarships and grants</a:t>
            </a:r>
          </a:p>
          <a:p>
            <a:r>
              <a:rPr lang="en-US" baseline="0" dirty="0" smtClean="0"/>
              <a:t>This is a grant funded by the Foundation – Aktion Club members are making Hospital dolls / one of our Pediatric Trauma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7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096000" y="0"/>
            <a:ext cx="3048000" cy="5143500"/>
          </a:xfrm>
          <a:prstGeom prst="rect">
            <a:avLst/>
          </a:prstGeom>
          <a:gradFill>
            <a:gsLst>
              <a:gs pos="0">
                <a:srgbClr val="05B3F1">
                  <a:alpha val="0"/>
                </a:srgbClr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48000" y="2946600"/>
            <a:ext cx="60960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299993" y="3059700"/>
            <a:ext cx="5647800" cy="150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rgbClr val="9063CD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1583350"/>
            <a:ext cx="7404300" cy="173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2012775" y="2049850"/>
            <a:ext cx="5109300" cy="48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9063CD"/>
                </a:solidFill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012775" y="2553550"/>
            <a:ext cx="5109300" cy="30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0" y="1583250"/>
            <a:ext cx="1739700" cy="17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469875" y="469800"/>
            <a:ext cx="8204100" cy="42039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>
                  <a:alpha val="65000"/>
                </a:schemeClr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346350" y="1385300"/>
            <a:ext cx="6451500" cy="819900"/>
          </a:xfrm>
          <a:prstGeom prst="rect">
            <a:avLst/>
          </a:prstGeom>
          <a:effectLst>
            <a:outerShdw blurRad="42863" dist="9525" dir="5400000" algn="bl" rotWithShape="0">
              <a:srgbClr val="1C4587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▫"/>
              <a:defRPr sz="32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6095875" y="-3600"/>
            <a:ext cx="3048000" cy="51507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44424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9063C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84150" y="1452350"/>
            <a:ext cx="3963000" cy="322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9063C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1136000" y="1200150"/>
            <a:ext cx="3254700" cy="3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4753180" y="1200150"/>
            <a:ext cx="3254700" cy="3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-7000" y="353700"/>
            <a:ext cx="126300" cy="708300"/>
          </a:xfrm>
          <a:prstGeom prst="rect">
            <a:avLst/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9063C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-7000" y="-25"/>
            <a:ext cx="9150900" cy="5143500"/>
          </a:xfrm>
          <a:prstGeom prst="frame">
            <a:avLst>
              <a:gd name="adj1" fmla="val 2453"/>
            </a:avLst>
          </a:prstGeom>
          <a:gradFill>
            <a:gsLst>
              <a:gs pos="0">
                <a:srgbClr val="05B3F1">
                  <a:alpha val="21568"/>
                </a:srgbClr>
              </a:gs>
              <a:gs pos="100000">
                <a:schemeClr val="accent1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buNone/>
              <a:defRPr sz="11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DM Sans"/>
              <a:buNone/>
              <a:defRPr sz="3000" b="1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136000" y="1200150"/>
            <a:ext cx="6872100" cy="34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M Sans"/>
              <a:buChar char="▫"/>
              <a:defRPr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9063CD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9063CD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ete@cnhkiwanis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ennifer@cnhkiwani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3198388" y="3371352"/>
            <a:ext cx="5647800" cy="119194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0" dirty="0" smtClean="0"/>
              <a:t>YES!</a:t>
            </a:r>
            <a:endParaRPr sz="1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800" y="1765190"/>
            <a:ext cx="6245665" cy="1643027"/>
          </a:xfrm>
        </p:spPr>
        <p:txBody>
          <a:bodyPr/>
          <a:lstStyle/>
          <a:p>
            <a:r>
              <a:rPr lang="en-US" sz="7200" dirty="0" smtClean="0"/>
              <a:t>YES! It’s For Everyone!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79177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Impact of Monthly Donations (examples)</a:t>
            </a:r>
            <a:endParaRPr dirty="0"/>
          </a:p>
        </p:txBody>
      </p:sp>
      <p:graphicFrame>
        <p:nvGraphicFramePr>
          <p:cNvPr id="189" name="Google Shape;189;p24"/>
          <p:cNvGraphicFramePr/>
          <p:nvPr>
            <p:extLst>
              <p:ext uri="{D42A27DB-BD31-4B8C-83A1-F6EECF244321}">
                <p14:modId xmlns:p14="http://schemas.microsoft.com/office/powerpoint/2010/main" val="894543529"/>
              </p:ext>
            </p:extLst>
          </p:nvPr>
        </p:nvGraphicFramePr>
        <p:xfrm>
          <a:off x="348700" y="1375981"/>
          <a:ext cx="8325400" cy="2473275"/>
        </p:xfrm>
        <a:graphic>
          <a:graphicData uri="http://schemas.openxmlformats.org/drawingml/2006/table">
            <a:tbl>
              <a:tblPr>
                <a:noFill/>
                <a:tableStyleId>{FA35E931-5F62-4BB7-A367-961002FBEB86}</a:tableStyleId>
              </a:tblPr>
              <a:tblGrid>
                <a:gridCol w="208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1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1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Monthly Donation</a:t>
                      </a:r>
                      <a:endParaRPr sz="1400" dirty="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 smtClean="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Annual Total</a:t>
                      </a:r>
                      <a:endParaRPr sz="1400" dirty="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dirty="0" smtClean="0">
                          <a:solidFill>
                            <a:schemeClr val="lt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Five Year Total</a:t>
                      </a:r>
                      <a:endParaRPr sz="1400" dirty="0">
                        <a:solidFill>
                          <a:schemeClr val="lt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Members</a:t>
                      </a:r>
                      <a:endParaRPr sz="1600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 smtClean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$25</a:t>
                      </a:r>
                      <a:endParaRPr sz="2400" b="1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 smtClean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$300</a:t>
                      </a: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 smtClean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$1,500</a:t>
                      </a:r>
                      <a:endParaRPr sz="2400" b="1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4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 smtClean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Clubs</a:t>
                      </a:r>
                      <a:endParaRPr sz="1600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 smtClean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$50</a:t>
                      </a:r>
                      <a:endParaRPr sz="2400" b="1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 smtClean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$600</a:t>
                      </a:r>
                      <a:endParaRPr sz="2400" b="1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 smtClean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$3,000</a:t>
                      </a:r>
                      <a:endParaRPr sz="2400" b="1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82" y="1218360"/>
            <a:ext cx="8894618" cy="3593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527" y="480291"/>
            <a:ext cx="66871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000" b="1" dirty="0" smtClean="0">
                <a:solidFill>
                  <a:srgbClr val="9063CD"/>
                </a:solidFill>
                <a:latin typeface="DM Sans"/>
                <a:sym typeface="DM Sans"/>
              </a:rPr>
              <a:t>Donor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/>
          <p:nvPr/>
        </p:nvSpPr>
        <p:spPr>
          <a:xfrm>
            <a:off x="3825479" y="1016178"/>
            <a:ext cx="4043400" cy="25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0073BB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Place your screenshot here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73BB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1" name="Google Shape;321;p33"/>
          <p:cNvSpPr txBox="1">
            <a:spLocks noGrp="1"/>
          </p:cNvSpPr>
          <p:nvPr>
            <p:ph type="sldNum" idx="4294967295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05B3F1"/>
                </a:solidFill>
                <a:effectLst/>
                <a:uLnTx/>
                <a:uFillTx/>
                <a:latin typeface="DM Sans"/>
                <a:sym typeface="DM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5B3F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grpSp>
        <p:nvGrpSpPr>
          <p:cNvPr id="322" name="Google Shape;322;p33"/>
          <p:cNvGrpSpPr/>
          <p:nvPr/>
        </p:nvGrpSpPr>
        <p:grpSpPr>
          <a:xfrm>
            <a:off x="429370" y="453224"/>
            <a:ext cx="8309113" cy="4349364"/>
            <a:chOff x="1177450" y="241631"/>
            <a:chExt cx="6173152" cy="3616776"/>
          </a:xfrm>
        </p:grpSpPr>
        <p:sp>
          <p:nvSpPr>
            <p:cNvPr id="323" name="Google Shape;323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28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980" y="686733"/>
            <a:ext cx="6556031" cy="3687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766" y="3942941"/>
            <a:ext cx="1012024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6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/>
          <p:nvPr/>
        </p:nvSpPr>
        <p:spPr>
          <a:xfrm>
            <a:off x="3825479" y="1016178"/>
            <a:ext cx="4043400" cy="25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rPr>
              <a:t>Place your screenshot here</a:t>
            </a:r>
            <a:endParaRPr sz="1000" dirty="0">
              <a:solidFill>
                <a:schemeClr val="accen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1" name="Google Shape;321;p33"/>
          <p:cNvSpPr txBox="1">
            <a:spLocks noGrp="1"/>
          </p:cNvSpPr>
          <p:nvPr>
            <p:ph type="sldNum" idx="4294967295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322" name="Google Shape;322;p33"/>
          <p:cNvGrpSpPr/>
          <p:nvPr/>
        </p:nvGrpSpPr>
        <p:grpSpPr>
          <a:xfrm>
            <a:off x="429370" y="453224"/>
            <a:ext cx="8309113" cy="4349364"/>
            <a:chOff x="1177450" y="241631"/>
            <a:chExt cx="6173152" cy="3616776"/>
          </a:xfrm>
        </p:grpSpPr>
        <p:sp>
          <p:nvSpPr>
            <p:cNvPr id="323" name="Google Shape;323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28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1722" y="720102"/>
            <a:ext cx="6494427" cy="3653116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532750" y="344291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/>
          <p:nvPr/>
        </p:nvSpPr>
        <p:spPr>
          <a:xfrm>
            <a:off x="3825479" y="1016178"/>
            <a:ext cx="4043400" cy="25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00" b="0" i="0" u="none" strike="noStrike" kern="0" cap="none" spc="0" normalizeH="0" baseline="0" noProof="0" dirty="0">
                <a:ln>
                  <a:noFill/>
                </a:ln>
                <a:solidFill>
                  <a:srgbClr val="0073BB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Place your screenshot here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0073BB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1" name="Google Shape;321;p33"/>
          <p:cNvSpPr txBox="1">
            <a:spLocks noGrp="1"/>
          </p:cNvSpPr>
          <p:nvPr>
            <p:ph type="sldNum" idx="4294967295"/>
          </p:nvPr>
        </p:nvSpPr>
        <p:spPr>
          <a:xfrm>
            <a:off x="8674075" y="4673650"/>
            <a:ext cx="469800" cy="46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100" b="1" i="0" u="none" strike="noStrike" kern="0" cap="none" spc="0" normalizeH="0" baseline="0" noProof="0">
                <a:ln>
                  <a:noFill/>
                </a:ln>
                <a:solidFill>
                  <a:srgbClr val="05B3F1"/>
                </a:solidFill>
                <a:effectLst/>
                <a:uLnTx/>
                <a:uFillTx/>
                <a:latin typeface="DM Sans"/>
                <a:sym typeface="DM San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5B3F1"/>
              </a:solidFill>
              <a:effectLst/>
              <a:uLnTx/>
              <a:uFillTx/>
              <a:latin typeface="DM Sans"/>
              <a:sym typeface="DM Sans"/>
            </a:endParaRPr>
          </a:p>
        </p:txBody>
      </p:sp>
      <p:grpSp>
        <p:nvGrpSpPr>
          <p:cNvPr id="322" name="Google Shape;322;p33"/>
          <p:cNvGrpSpPr/>
          <p:nvPr/>
        </p:nvGrpSpPr>
        <p:grpSpPr>
          <a:xfrm>
            <a:off x="429370" y="453224"/>
            <a:ext cx="8309113" cy="4349364"/>
            <a:chOff x="1177450" y="241631"/>
            <a:chExt cx="6173152" cy="3616776"/>
          </a:xfrm>
        </p:grpSpPr>
        <p:sp>
          <p:nvSpPr>
            <p:cNvPr id="323" name="Google Shape;323;p33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3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42875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3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3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965" y="649416"/>
            <a:ext cx="6573961" cy="369785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256319" y="1319916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5939624" y="3231094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 txBox="1">
            <a:spLocks noGrp="1"/>
          </p:cNvSpPr>
          <p:nvPr>
            <p:ph type="ctrTitle" idx="4294967295"/>
          </p:nvPr>
        </p:nvSpPr>
        <p:spPr>
          <a:xfrm>
            <a:off x="2140050" y="1693575"/>
            <a:ext cx="4863900" cy="71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333" name="Google Shape;333;p34"/>
          <p:cNvSpPr txBox="1">
            <a:spLocks noGrp="1"/>
          </p:cNvSpPr>
          <p:nvPr>
            <p:ph type="subTitle" idx="4294967295"/>
          </p:nvPr>
        </p:nvSpPr>
        <p:spPr>
          <a:xfrm>
            <a:off x="2140050" y="2375550"/>
            <a:ext cx="48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/>
              <a:t>Any questions?</a:t>
            </a:r>
            <a:endParaRPr sz="3600" b="1" dirty="0"/>
          </a:p>
        </p:txBody>
      </p:sp>
      <p:sp>
        <p:nvSpPr>
          <p:cNvPr id="334" name="Google Shape;334;p34"/>
          <p:cNvSpPr txBox="1">
            <a:spLocks noGrp="1"/>
          </p:cNvSpPr>
          <p:nvPr>
            <p:ph type="body" idx="4294967295"/>
          </p:nvPr>
        </p:nvSpPr>
        <p:spPr>
          <a:xfrm>
            <a:off x="2140050" y="3123825"/>
            <a:ext cx="4863900" cy="161442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hlinkClick r:id="rId3"/>
              </a:rPr>
              <a:t>Pete@cnhkiwanis.org</a:t>
            </a:r>
            <a:endParaRPr lang="en-US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>
                <a:hlinkClick r:id="rId4"/>
              </a:rPr>
              <a:t>Jennifer@cnhkiwanis.org</a:t>
            </a:r>
            <a:endParaRPr lang="en-US" dirty="0" smtClean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1-909-736-1707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7666" y="1685677"/>
            <a:ext cx="6414409" cy="1979874"/>
          </a:xfrm>
        </p:spPr>
        <p:txBody>
          <a:bodyPr/>
          <a:lstStyle/>
          <a:p>
            <a:r>
              <a:rPr lang="en-US" dirty="0"/>
              <a:t>A NEW FUND RAISING INITIATIVE FOR THE KIWANIS CAL-NEV-HA FOUNDATION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313" y="1765191"/>
            <a:ext cx="5150152" cy="1316300"/>
          </a:xfrm>
        </p:spPr>
        <p:txBody>
          <a:bodyPr/>
          <a:lstStyle/>
          <a:p>
            <a:r>
              <a:rPr lang="en-US" sz="9600" dirty="0" smtClean="0"/>
              <a:t>WHY?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49778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13" y="528855"/>
            <a:ext cx="7414966" cy="417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304800" y="355074"/>
            <a:ext cx="4442400" cy="115567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Service Leadership Training</a:t>
            </a:r>
            <a:endParaRPr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784150" y="1844702"/>
            <a:ext cx="3963000" cy="28290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Key Club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Circle K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KIWIN’S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How Much Does the Foundation Invest?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77190"/>
            <a:ext cx="4389120" cy="4389120"/>
          </a:xfrm>
          <a:prstGeom prst="rect">
            <a:avLst/>
          </a:prstGeom>
          <a:ln>
            <a:solidFill>
              <a:srgbClr val="9063CD"/>
            </a:solidFill>
          </a:ln>
        </p:spPr>
      </p:pic>
    </p:spTree>
    <p:extLst>
      <p:ext uri="{BB962C8B-B14F-4D97-AF65-F5344CB8AC3E}">
        <p14:creationId xmlns:p14="http://schemas.microsoft.com/office/powerpoint/2010/main" val="38597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304800" y="355074"/>
            <a:ext cx="4442400" cy="115567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Kenneth C. Forror Sponsored Youth Scholarship Fund</a:t>
            </a:r>
            <a:endParaRPr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784150" y="1844702"/>
            <a:ext cx="3963000" cy="28290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2020 Scholarships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2015 Scholarships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What’s Affecting Our Scholarships?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097" y="377190"/>
            <a:ext cx="4389120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304800" y="355074"/>
            <a:ext cx="4442400" cy="115567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Grants to Clubs</a:t>
            </a:r>
            <a:r>
              <a:rPr lang="en-US" dirty="0" smtClean="0"/>
              <a:t> &amp; SLP</a:t>
            </a:r>
            <a:endParaRPr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784200" y="1510747"/>
            <a:ext cx="3963000" cy="34885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Club Grants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Aktion Club Grants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Special Grants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Special Olympics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Key Leader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How Much Does the Foundation Invest?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6643" y="560070"/>
            <a:ext cx="402336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0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1136000" y="1200150"/>
            <a:ext cx="3254700" cy="3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IS:</a:t>
            </a:r>
            <a:endParaRPr b="1" dirty="0"/>
          </a:p>
          <a:p>
            <a:pPr marL="342900" indent="-342900"/>
            <a:r>
              <a:rPr lang="en" dirty="0" smtClean="0"/>
              <a:t>A sustaining program</a:t>
            </a:r>
          </a:p>
          <a:p>
            <a:pPr marL="342900" indent="-342900"/>
            <a:r>
              <a:rPr lang="en-US" dirty="0" smtClean="0"/>
              <a:t>A source of funds for all programs (i.e. club grants)</a:t>
            </a:r>
          </a:p>
          <a:p>
            <a:pPr marL="342900" indent="-342900"/>
            <a:r>
              <a:rPr lang="en-US" dirty="0" smtClean="0"/>
              <a:t>A means to increase scholarships</a:t>
            </a:r>
          </a:p>
          <a:p>
            <a:pPr marL="342900" indent="-342900"/>
            <a:r>
              <a:rPr lang="en-US" dirty="0" smtClean="0"/>
              <a:t>A process to continue funding leadership training </a:t>
            </a:r>
            <a:endParaRPr dirty="0"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THE YES! INITIATIVE</a:t>
            </a:r>
            <a:endParaRPr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2"/>
          </p:nvPr>
        </p:nvSpPr>
        <p:spPr>
          <a:xfrm>
            <a:off x="4753180" y="1200150"/>
            <a:ext cx="3254700" cy="347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 smtClean="0"/>
              <a:t>IS NOT:</a:t>
            </a:r>
            <a:endParaRPr b="1" dirty="0"/>
          </a:p>
          <a:p>
            <a:pPr marL="342900" indent="-342900"/>
            <a:r>
              <a:rPr lang="en" dirty="0" smtClean="0"/>
              <a:t>A capital campaign</a:t>
            </a:r>
          </a:p>
          <a:p>
            <a:pPr marL="342900" indent="-342900"/>
            <a:r>
              <a:rPr lang="en" dirty="0" smtClean="0"/>
              <a:t>A building campaign</a:t>
            </a:r>
          </a:p>
          <a:p>
            <a:pPr marL="342900" indent="-342900"/>
            <a:r>
              <a:rPr lang="en" dirty="0" smtClean="0"/>
              <a:t>A debt retirement campaign</a:t>
            </a:r>
          </a:p>
          <a:p>
            <a:pPr marL="342900" indent="-342900"/>
            <a:r>
              <a:rPr lang="en" dirty="0" smtClean="0"/>
              <a:t>An award program</a:t>
            </a:r>
          </a:p>
          <a:p>
            <a:pPr marL="342900" indent="-342900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48" y="119120"/>
            <a:ext cx="7366291" cy="49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rcetus template">
  <a:themeElements>
    <a:clrScheme name="Custom 347">
      <a:dk1>
        <a:srgbClr val="00162A"/>
      </a:dk1>
      <a:lt1>
        <a:srgbClr val="FFFFFF"/>
      </a:lt1>
      <a:dk2>
        <a:srgbClr val="ABB8C0"/>
      </a:dk2>
      <a:lt2>
        <a:srgbClr val="F0F2F3"/>
      </a:lt2>
      <a:accent1>
        <a:srgbClr val="05B3F1"/>
      </a:accent1>
      <a:accent2>
        <a:srgbClr val="0073BB"/>
      </a:accent2>
      <a:accent3>
        <a:srgbClr val="B8DD63"/>
      </a:accent3>
      <a:accent4>
        <a:srgbClr val="78B329"/>
      </a:accent4>
      <a:accent5>
        <a:srgbClr val="FF9367"/>
      </a:accent5>
      <a:accent6>
        <a:srgbClr val="EE2424"/>
      </a:accent6>
      <a:hlink>
        <a:srgbClr val="05B3F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842</Words>
  <Application>Microsoft Office PowerPoint</Application>
  <PresentationFormat>On-screen Show (16:9)</PresentationFormat>
  <Paragraphs>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DM Sans</vt:lpstr>
      <vt:lpstr>Arial</vt:lpstr>
      <vt:lpstr>Dercetus template</vt:lpstr>
      <vt:lpstr>YES!</vt:lpstr>
      <vt:lpstr>A NEW FUND RAISING INITIATIVE FOR THE KIWANIS CAL-NEV-HA FOUNDATION </vt:lpstr>
      <vt:lpstr>WHY?</vt:lpstr>
      <vt:lpstr>PowerPoint Presentation</vt:lpstr>
      <vt:lpstr>Service Leadership Training</vt:lpstr>
      <vt:lpstr>Kenneth C. Forror Sponsored Youth Scholarship Fund</vt:lpstr>
      <vt:lpstr>Grants to Clubs &amp; SLP</vt:lpstr>
      <vt:lpstr>THE YES! INITIATIVE</vt:lpstr>
      <vt:lpstr>PowerPoint Presentation</vt:lpstr>
      <vt:lpstr>YES! It’s For Everyone!</vt:lpstr>
      <vt:lpstr>Impact of Monthly Donations (examples)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Pete Horton</dc:creator>
  <cp:lastModifiedBy>Jennifer Chaves</cp:lastModifiedBy>
  <cp:revision>50</cp:revision>
  <cp:lastPrinted>2020-01-21T22:19:32Z</cp:lastPrinted>
  <dcterms:modified xsi:type="dcterms:W3CDTF">2020-01-22T19:22:37Z</dcterms:modified>
</cp:coreProperties>
</file>