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8"/>
  </p:notesMasterIdLst>
  <p:handoutMasterIdLst>
    <p:handoutMasterId r:id="rId39"/>
  </p:handoutMasterIdLst>
  <p:sldIdLst>
    <p:sldId id="353" r:id="rId5"/>
    <p:sldId id="355" r:id="rId6"/>
    <p:sldId id="356" r:id="rId7"/>
    <p:sldId id="321" r:id="rId8"/>
    <p:sldId id="322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960000"/>
    <a:srgbClr val="202C8F"/>
    <a:srgbClr val="FDFBF6"/>
    <a:srgbClr val="AAC4E9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EBF80-99B9-4B00-939B-4AEF7C1C96D0}" v="3" dt="2026-02-09T04:17:27.097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1269" autoAdjust="0"/>
  </p:normalViewPr>
  <p:slideViewPr>
    <p:cSldViewPr snapToGrid="0" snapToObjects="1">
      <p:cViewPr varScale="1">
        <p:scale>
          <a:sx n="90" d="100"/>
          <a:sy n="90" d="100"/>
        </p:scale>
        <p:origin x="1386" y="6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646"/>
          </a:xfrm>
          <a:prstGeom prst="rect">
            <a:avLst/>
          </a:prstGeom>
        </p:spPr>
        <p:txBody>
          <a:bodyPr vert="horz" lIns="39575" tIns="19788" rIns="39575" bIns="19788" rtlCol="0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646"/>
          </a:xfrm>
          <a:prstGeom prst="rect">
            <a:avLst/>
          </a:prstGeom>
        </p:spPr>
        <p:txBody>
          <a:bodyPr vert="horz" lIns="39575" tIns="19788" rIns="39575" bIns="19788" rtlCol="0"/>
          <a:lstStyle>
            <a:lvl1pPr algn="r">
              <a:defRPr sz="500"/>
            </a:lvl1pPr>
          </a:lstStyle>
          <a:p>
            <a:fld id="{AA970FB6-164E-0840-A35B-09E9F3D45F76}" type="datetimeyyyy">
              <a:rPr lang="en-US" smtClean="0"/>
              <a:t>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829"/>
            <a:ext cx="3077739" cy="470646"/>
          </a:xfrm>
          <a:prstGeom prst="rect">
            <a:avLst/>
          </a:prstGeom>
        </p:spPr>
        <p:txBody>
          <a:bodyPr vert="horz" lIns="39575" tIns="19788" rIns="39575" bIns="19788" rtlCol="0" anchor="b"/>
          <a:lstStyle>
            <a:lvl1pPr algn="l">
              <a:defRPr sz="5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829"/>
            <a:ext cx="3077739" cy="470646"/>
          </a:xfrm>
          <a:prstGeom prst="rect">
            <a:avLst/>
          </a:prstGeom>
        </p:spPr>
        <p:txBody>
          <a:bodyPr vert="horz" lIns="39575" tIns="19788" rIns="39575" bIns="19788" rtlCol="0" anchor="b"/>
          <a:lstStyle>
            <a:lvl1pPr algn="r">
              <a:defRPr sz="5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lIns="39575" tIns="19788" rIns="39575" bIns="1978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896" y="-19877"/>
            <a:ext cx="11580813" cy="6877877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653309" y="138544"/>
            <a:ext cx="8266546" cy="6719456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 descr="A cartoon hippo holding a banner&#10;&#10;AI-generated content may be incorrect.">
            <a:extLst>
              <a:ext uri="{FF2B5EF4-FFF2-40B4-BE49-F238E27FC236}">
                <a16:creationId xmlns:a16="http://schemas.microsoft.com/office/drawing/2014/main" id="{4DA9AE79-5A52-9DB5-43DE-67294D314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2522" y="4390062"/>
            <a:ext cx="2738582" cy="27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710" y="316287"/>
            <a:ext cx="11342254" cy="72510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5874328" y="537366"/>
            <a:ext cx="443344" cy="12192000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4" name="Picture 3" descr="A cartoon hippo holding a banner&#10;&#10;AI-generated content may be incorrect.">
            <a:extLst>
              <a:ext uri="{FF2B5EF4-FFF2-40B4-BE49-F238E27FC236}">
                <a16:creationId xmlns:a16="http://schemas.microsoft.com/office/drawing/2014/main" id="{A09A424F-E02C-5CFB-21A8-72FDF4CF73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0427" y="5601855"/>
            <a:ext cx="1313221" cy="1313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1C70C-501A-0724-A5C5-7D9A0C612A2C}"/>
              </a:ext>
            </a:extLst>
          </p:cNvPr>
          <p:cNvSpPr txBox="1"/>
          <p:nvPr userDrawn="1"/>
        </p:nvSpPr>
        <p:spPr>
          <a:xfrm>
            <a:off x="8175001" y="6424152"/>
            <a:ext cx="336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Mid-Year Education Conference</a:t>
            </a:r>
          </a:p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Hungry for Service</a:t>
            </a:r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1" r:id="rId2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987B-C049-91E0-58B4-9490EF486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2201705"/>
            <a:ext cx="6392421" cy="3831221"/>
          </a:xfrm>
        </p:spPr>
        <p:txBody>
          <a:bodyPr/>
          <a:lstStyle/>
          <a:p>
            <a:r>
              <a:rPr lang="en-US" dirty="0"/>
              <a:t>QR code Seminar survey findings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/>
              <a:t>Mid-year South</a:t>
            </a:r>
            <a:br>
              <a:rPr lang="en-US" sz="2000" dirty="0"/>
            </a:br>
            <a:r>
              <a:rPr lang="en-US" sz="2000" dirty="0"/>
              <a:t>Burbank, CA </a:t>
            </a:r>
            <a:br>
              <a:rPr lang="en-US" sz="2000" dirty="0"/>
            </a:br>
            <a:r>
              <a:rPr lang="en-US" sz="2000" dirty="0"/>
              <a:t>Jan 31, 2026</a:t>
            </a:r>
          </a:p>
        </p:txBody>
      </p:sp>
    </p:spTree>
    <p:extLst>
      <p:ext uri="{BB962C8B-B14F-4D97-AF65-F5344CB8AC3E}">
        <p14:creationId xmlns:p14="http://schemas.microsoft.com/office/powerpoint/2010/main" val="318339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582F8-9CD8-325F-3194-151327BC3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64E7-56CA-D967-3A07-06595A6F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Maximizing partnerships with local governments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E06B1D-C8FF-A6E6-5EE9-AF6FA62A3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6313"/>
              </p:ext>
            </p:extLst>
          </p:nvPr>
        </p:nvGraphicFramePr>
        <p:xfrm>
          <a:off x="213489" y="1229172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575A1B-8219-5BD7-B70C-7F4B8C503A7A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0456-5477-A853-E192-B985CC172738}"/>
              </a:ext>
            </a:extLst>
          </p:cNvPr>
          <p:cNvSpPr txBox="1"/>
          <p:nvPr/>
        </p:nvSpPr>
        <p:spPr>
          <a:xfrm>
            <a:off x="5722382" y="1155616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DB74F-F8DF-3702-CF57-DEDC1684B960}"/>
              </a:ext>
            </a:extLst>
          </p:cNvPr>
          <p:cNvSpPr txBox="1"/>
          <p:nvPr/>
        </p:nvSpPr>
        <p:spPr>
          <a:xfrm>
            <a:off x="4941399" y="4531652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3D0A1-CB95-7C56-38D8-2E0BA74F4AD4}"/>
              </a:ext>
            </a:extLst>
          </p:cNvPr>
          <p:cNvSpPr txBox="1"/>
          <p:nvPr/>
        </p:nvSpPr>
        <p:spPr>
          <a:xfrm>
            <a:off x="7176306" y="4519406"/>
            <a:ext cx="4451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Would have liked more time for Q&amp;A but really appreciated all the wealth of information shared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Other than the obvious, mentioned above, not much gained other than inviting other types of leaders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C5996-1C5A-77ED-7A5B-0E5D13BB2460}"/>
              </a:ext>
            </a:extLst>
          </p:cNvPr>
          <p:cNvSpPr txBox="1"/>
          <p:nvPr/>
        </p:nvSpPr>
        <p:spPr>
          <a:xfrm>
            <a:off x="397285" y="3538832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6286313-0F73-8892-ECD0-3CF7ED0F1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8091"/>
              </p:ext>
            </p:extLst>
          </p:nvPr>
        </p:nvGraphicFramePr>
        <p:xfrm>
          <a:off x="7176306" y="1229172"/>
          <a:ext cx="4444676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685175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Sharing of candid information straight from legitimate mayors was great!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How to behave in groups. Staying positive and so forth.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Communication is key with city government.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Two perspectives. Clear objectives that make sense.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Some info on making contacts w yr govt  officials, &amp; the importance of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bldg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relationships.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Informative and presented ideas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had not thought of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insights provided by the speakers.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Real life experiences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6082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53198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53198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53198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53198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53198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53198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E2F51C8-7CF0-C065-4E73-17ACF6BFA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02707"/>
              </p:ext>
            </p:extLst>
          </p:nvPr>
        </p:nvGraphicFramePr>
        <p:xfrm>
          <a:off x="397285" y="4003966"/>
          <a:ext cx="4457700" cy="352679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Everything! This seminar was excellent!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Invite mayors &amp; council to events. Invite key club to help at events.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Too many to list. I took a lot of notes and believe I’ll implement all of it.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Inviting more officials to lunch, to speak, or participate in service projects.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Establishing relationships with school board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Lots of ideas. Too many to list here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48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F129-1852-C25B-33EF-B1835F772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A10F-C1FB-401B-25A6-88FF863D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Community based/</a:t>
            </a:r>
            <a:br>
              <a:rPr lang="en-US" sz="1800" dirty="0"/>
            </a:br>
            <a:r>
              <a:rPr lang="en-US" sz="1800" dirty="0"/>
              <a:t>single purpose clubs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D0F18E-89F0-DCC6-9D65-925F2D69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04372"/>
              </p:ext>
            </p:extLst>
          </p:nvPr>
        </p:nvGraphicFramePr>
        <p:xfrm>
          <a:off x="213489" y="1229172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4D8CD9-E35F-71A0-0D74-5B86428000AF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AF944-292A-3B49-74A1-A6C14C6F4B57}"/>
              </a:ext>
            </a:extLst>
          </p:cNvPr>
          <p:cNvSpPr txBox="1"/>
          <p:nvPr/>
        </p:nvSpPr>
        <p:spPr>
          <a:xfrm>
            <a:off x="5722382" y="1155616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903D0-2D7A-62DE-2AEB-F8629AE8E217}"/>
              </a:ext>
            </a:extLst>
          </p:cNvPr>
          <p:cNvSpPr txBox="1"/>
          <p:nvPr/>
        </p:nvSpPr>
        <p:spPr>
          <a:xfrm>
            <a:off x="4941399" y="4531652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3F748-847C-E5F1-D2ED-6F960218C900}"/>
              </a:ext>
            </a:extLst>
          </p:cNvPr>
          <p:cNvSpPr txBox="1"/>
          <p:nvPr/>
        </p:nvSpPr>
        <p:spPr>
          <a:xfrm>
            <a:off x="397285" y="3416170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988B17B-F768-F713-BC2F-FD756F6BF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61249"/>
              </p:ext>
            </p:extLst>
          </p:nvPr>
        </p:nvGraphicFramePr>
        <p:xfrm>
          <a:off x="7193898" y="1215832"/>
          <a:ext cx="4444676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964372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Learning about single purpose clubs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 of it.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Hearing from other club leaders about their mission and how other clubs can connect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loved hearing about single focus and community based clubs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learned about single focus clubs that I didn't know existed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Honest info.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Hearing the success stories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Panelists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</a:t>
                      </a:r>
                    </a:p>
                    <a:p>
                      <a:pPr marL="0" indent="0">
                        <a:buFont typeface="Aptos Narrow" panose="020B0004020202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5110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FCD4158-BAF2-658F-8B95-5B76BB4BE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42234"/>
              </p:ext>
            </p:extLst>
          </p:nvPr>
        </p:nvGraphicFramePr>
        <p:xfrm>
          <a:off x="617204" y="3818771"/>
          <a:ext cx="4457700" cy="416687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Talk to other clubs about these types of Kiwanis Club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Steer our club into having particular focus.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Connecting with other single focus clubs to extend their impact to our local community as well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partnering with other single-focused clubs for a bigger reach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Look for a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newfocus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Identifying the grants that benefit the right single focus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"This was the best of the day.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Where is my rum"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Look into partnerships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EDC2D4-41A5-C39F-73CE-9F7A5AB4B3E0}"/>
              </a:ext>
            </a:extLst>
          </p:cNvPr>
          <p:cNvSpPr txBox="1"/>
          <p:nvPr/>
        </p:nvSpPr>
        <p:spPr>
          <a:xfrm>
            <a:off x="7193898" y="4538365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This was one of my favorite sessions - no notes</a:t>
            </a:r>
          </a:p>
          <a:p>
            <a:pPr marL="285750" indent="-285750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Audio was not used and it may help </a:t>
            </a:r>
          </a:p>
        </p:txBody>
      </p:sp>
    </p:spTree>
    <p:extLst>
      <p:ext uri="{BB962C8B-B14F-4D97-AF65-F5344CB8AC3E}">
        <p14:creationId xmlns:p14="http://schemas.microsoft.com/office/powerpoint/2010/main" val="253828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E020F-63F3-2F52-FD1E-FC6B2D91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0338-3DBC-3326-3140-FDA89FB5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88" y="0"/>
            <a:ext cx="6384082" cy="572295"/>
          </a:xfrm>
        </p:spPr>
        <p:txBody>
          <a:bodyPr/>
          <a:lstStyle/>
          <a:p>
            <a:r>
              <a:rPr lang="en-US" sz="1800" dirty="0"/>
              <a:t>Supporting mental health initiatives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50C7AA-AEBE-1482-8698-7EEB2F0E2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96825"/>
              </p:ext>
            </p:extLst>
          </p:nvPr>
        </p:nvGraphicFramePr>
        <p:xfrm>
          <a:off x="213489" y="775906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EB7B7D-AEFA-4405-4E2D-A71DDC0D5170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A8E8F-1A80-9263-4AC1-9F25577E6264}"/>
              </a:ext>
            </a:extLst>
          </p:cNvPr>
          <p:cNvSpPr txBox="1"/>
          <p:nvPr/>
        </p:nvSpPr>
        <p:spPr>
          <a:xfrm>
            <a:off x="4949605" y="775906"/>
            <a:ext cx="1290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ptos Narrow" panose="020B0004020202020204" pitchFamily="34" charset="0"/>
              </a:rPr>
              <a:t>Aspects Liked: </a:t>
            </a:r>
            <a:endParaRPr lang="en-US" sz="14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8E64C79-4365-34BB-9CE8-CA37FAAFA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90473"/>
              </p:ext>
            </p:extLst>
          </p:nvPr>
        </p:nvGraphicFramePr>
        <p:xfrm>
          <a:off x="6240278" y="775906"/>
          <a:ext cx="5808967" cy="6614160"/>
        </p:xfrm>
        <a:graphic>
          <a:graphicData uri="http://schemas.openxmlformats.org/drawingml/2006/table">
            <a:tbl>
              <a:tblPr firstRow="1" firstCol="1" bandRow="1"/>
              <a:tblGrid>
                <a:gridCol w="5808967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3528635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Clearly outlining the status of mental health today and contributing factors.  How to talk to youth - what to say/not to say, reflective listening and "did I get that right"? The importance of therapy for everyone.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Engaging, learned how to help those at risk kids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was able to take away a couple of actionable items.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it was good to hear the change in mental health as more of a support/healing approach vs diagnosis/fixing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This speaker was engaging, smart, focused, and provided very valuable content. Very inclusive. This was a great speaker!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ability to listen, formulate, and communicate is extremely important for others.(especially younger members.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enjoyed the discussion about neurodiversity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info- expert speaker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"Be a healer, not a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diagnoser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What a fabulously engaging speaker and topic - well presented and so valuable for clubs working with ANYONE in today's world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inclusion of current events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depth and understanding I felt listening to it.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Real world examples and practical applications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It’s my jam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Informative and challenging. Excellent updated perspective. Thank you!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Informational re mental health.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Enlightened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 of it!!! Thank you!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informative and engaging.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0" marR="0" indent="0">
                        <a:buFont typeface="Aptos Narrow" panose="020B0004020202020204" pitchFamily="34" charset="0"/>
                        <a:buNone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0" marR="0" indent="0">
                        <a:buFont typeface="Aptos Narrow" panose="020B0004020202020204" pitchFamily="34" charset="0"/>
                        <a:buNone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9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66C48-37AC-6EA2-5D00-0510021CE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8C70-A0B8-7836-9A3E-8EC499EC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88" y="0"/>
            <a:ext cx="6823920" cy="572295"/>
          </a:xfrm>
        </p:spPr>
        <p:txBody>
          <a:bodyPr/>
          <a:lstStyle/>
          <a:p>
            <a:r>
              <a:rPr lang="en-US" sz="1800" dirty="0"/>
              <a:t>Supporting mental health initiatives, </a:t>
            </a:r>
            <a:r>
              <a:rPr lang="en-US" sz="1800" dirty="0" err="1"/>
              <a:t>con’t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C12CB-B180-F0D1-704E-0266C622E257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87BD0-325D-E907-CE74-C318EE16B7B0}"/>
              </a:ext>
            </a:extLst>
          </p:cNvPr>
          <p:cNvSpPr txBox="1"/>
          <p:nvPr/>
        </p:nvSpPr>
        <p:spPr>
          <a:xfrm>
            <a:off x="7212109" y="695313"/>
            <a:ext cx="1813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ptos Narrow" panose="020B0004020202020204" pitchFamily="34" charset="0"/>
              </a:rPr>
              <a:t>Did not work as well:  </a:t>
            </a:r>
            <a:endParaRPr lang="en-US" sz="14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3E2A8-23FE-6BA2-1D1B-D566613FB046}"/>
              </a:ext>
            </a:extLst>
          </p:cNvPr>
          <p:cNvSpPr txBox="1"/>
          <p:nvPr/>
        </p:nvSpPr>
        <p:spPr>
          <a:xfrm>
            <a:off x="587570" y="614499"/>
            <a:ext cx="274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3E95246-5D66-1D42-F8F2-433D6CF86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60985"/>
              </p:ext>
            </p:extLst>
          </p:nvPr>
        </p:nvGraphicFramePr>
        <p:xfrm>
          <a:off x="6935009" y="597897"/>
          <a:ext cx="5104435" cy="4106921"/>
        </p:xfrm>
        <a:graphic>
          <a:graphicData uri="http://schemas.openxmlformats.org/drawingml/2006/table">
            <a:tbl>
              <a:tblPr firstRow="1" firstCol="1" bandRow="1"/>
              <a:tblGrid>
                <a:gridCol w="5104435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304012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Want more examples of real life helping situations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This was a great speaker, probably the strongest of the whole conference and I would’ve like to hear more tips from her specific to our clubs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Presentation wasn’t very interactive.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Maybe make space for questions after certain sections throughout the presentation instead of questions all the way at the end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 good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Not long enough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None. You were great.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wish it could've been deeper but we only had an hour</a:t>
                      </a:r>
                    </a:p>
                    <a:p>
                      <a:pPr marL="0" indent="0">
                        <a:buFont typeface="Aptos Narrow" panose="020B000402020202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pPr marL="0" marR="0" indent="0">
                        <a:buFont typeface="Aptos Narrow" panose="020B0004020202020204" pitchFamily="34" charset="0"/>
                        <a:buNone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pPr marL="0" marR="0" indent="0">
                        <a:buFont typeface="Aptos Narrow" panose="020B0004020202020204" pitchFamily="34" charset="0"/>
                        <a:buNone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83822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6335D9A-7EEA-A8CB-E4C7-D71F8BD26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45268"/>
              </p:ext>
            </p:extLst>
          </p:nvPr>
        </p:nvGraphicFramePr>
        <p:xfrm>
          <a:off x="375535" y="972312"/>
          <a:ext cx="5134015" cy="6940550"/>
        </p:xfrm>
        <a:graphic>
          <a:graphicData uri="http://schemas.openxmlformats.org/drawingml/2006/table">
            <a:tbl>
              <a:tblPr firstRow="1" firstCol="1" bandRow="1"/>
              <a:tblGrid>
                <a:gridCol w="5134015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do we get this seminar/presentation to all Kiwanis clubs and members?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Continue reflective listening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"If I see someone I think might feel outside the group to help do something rather than inviting them to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talk.Also</a:t>
                      </a: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I like the idea of treating a group or audience I’m with as neurodiverse to avoid alienating anyone."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reflective listening and being intentional to learn more about mental health risks that affect club members and the kids we work with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approach to neurodiversity.  Being a reflective listener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 initiatives in our club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will implement a more reflective approach when listening and helping others.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to use reflective speaking.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to effectively interact with Key Clubbers/Youth and realizing how to create more trust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That everyone needs therapy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Reflective listening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Just keep moving the topic forward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to work with people/clubs/students with neurodiverse approaches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Everyone single one! Thank you Karen Valentin - Fontana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Everyone in the club is different so accept them hit who they ate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Becoming a safe adult for kids to trust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Awareness of kids' mental health when working for them.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2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E7046-5FD0-86BD-F507-982FC16D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9BAA-8E09-BCE0-92F2-715382C3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Effectively using Instagram &amp; facebook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E5F4EE-58CB-3601-75A6-0B4114CB6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85373"/>
              </p:ext>
            </p:extLst>
          </p:nvPr>
        </p:nvGraphicFramePr>
        <p:xfrm>
          <a:off x="213489" y="1229172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214BAE-C5D6-3C2C-3139-8C8E39EB9D37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B6171-254C-5015-355C-A9DB2D021085}"/>
              </a:ext>
            </a:extLst>
          </p:cNvPr>
          <p:cNvSpPr txBox="1"/>
          <p:nvPr/>
        </p:nvSpPr>
        <p:spPr>
          <a:xfrm>
            <a:off x="5421435" y="1155616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E6309-722C-9454-DF22-D941864560BD}"/>
              </a:ext>
            </a:extLst>
          </p:cNvPr>
          <p:cNvSpPr txBox="1"/>
          <p:nvPr/>
        </p:nvSpPr>
        <p:spPr>
          <a:xfrm>
            <a:off x="4512331" y="4039017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9BE67-81BC-5F73-E85C-5B028A5D1F9C}"/>
              </a:ext>
            </a:extLst>
          </p:cNvPr>
          <p:cNvSpPr txBox="1"/>
          <p:nvPr/>
        </p:nvSpPr>
        <p:spPr>
          <a:xfrm>
            <a:off x="6805916" y="4009917"/>
            <a:ext cx="44516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Like to see something on WWW presence as most of our club is 62+. We post over 600 pictures per year that has to be publicly available. Most members would like to see a calendar of upcoming events. Most would like to download information.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None, it was all great!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Was hoping to have deeper information so perhaps have more advanced one also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Moved fast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More instructions on combining fb and Instagram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16237-CF4E-FADC-F664-684C16ACE763}"/>
              </a:ext>
            </a:extLst>
          </p:cNvPr>
          <p:cNvSpPr txBox="1"/>
          <p:nvPr/>
        </p:nvSpPr>
        <p:spPr>
          <a:xfrm>
            <a:off x="397285" y="3746629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9BC8A3C-ACA7-2807-D906-47A68F84B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53971"/>
              </p:ext>
            </p:extLst>
          </p:nvPr>
        </p:nvGraphicFramePr>
        <p:xfrm>
          <a:off x="6886931" y="1155616"/>
          <a:ext cx="4444676" cy="4224684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on the benefits of Instagram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speaker and a lot of helpful background info!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Posting multiple pictures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have a greater understanding of Instagram linking with Facebook.  Have to work on this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Was hoping for more advanced tactics to grow socials but was positive and helpful for those that were newbies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Lots of points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Everything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Ease of use  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Everything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235614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0B5104C-950A-4C47-43D9-9C4D2CDE7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08016"/>
              </p:ext>
            </p:extLst>
          </p:nvPr>
        </p:nvGraphicFramePr>
        <p:xfrm>
          <a:off x="542555" y="4270117"/>
          <a:ext cx="4457700" cy="310007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Implement a seminar on web presence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Help post more info on our club’s  activities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Posting on Instagram and sharing to Facebook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 I can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Engaging with SLP!!  We could use the help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Build an account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Everything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10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A0F23-75B3-83A9-16FC-3DDF44C6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5CB8-4975-4B41-E3B3-CD352C63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Youth protection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8D89A2-8009-D544-5F55-1F0DA183D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40900"/>
              </p:ext>
            </p:extLst>
          </p:nvPr>
        </p:nvGraphicFramePr>
        <p:xfrm>
          <a:off x="213489" y="1229172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227905-7974-29B2-8F31-340321A87B9A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B1821-FEF8-F70D-5E23-A66986572234}"/>
              </a:ext>
            </a:extLst>
          </p:cNvPr>
          <p:cNvSpPr txBox="1"/>
          <p:nvPr/>
        </p:nvSpPr>
        <p:spPr>
          <a:xfrm>
            <a:off x="5646719" y="1155616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4DE69-EA74-EB1F-3928-2366EF04CAF8}"/>
              </a:ext>
            </a:extLst>
          </p:cNvPr>
          <p:cNvSpPr txBox="1"/>
          <p:nvPr/>
        </p:nvSpPr>
        <p:spPr>
          <a:xfrm>
            <a:off x="4730033" y="4449834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DB202-70AF-1D0B-EFBF-DA5C2E16410C}"/>
              </a:ext>
            </a:extLst>
          </p:cNvPr>
          <p:cNvSpPr txBox="1"/>
          <p:nvPr/>
        </p:nvSpPr>
        <p:spPr>
          <a:xfrm>
            <a:off x="6805916" y="4009917"/>
            <a:ext cx="445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DC24F-B37D-6268-21D0-7B39DD9D85A7}"/>
              </a:ext>
            </a:extLst>
          </p:cNvPr>
          <p:cNvSpPr txBox="1"/>
          <p:nvPr/>
        </p:nvSpPr>
        <p:spPr>
          <a:xfrm>
            <a:off x="397285" y="3454241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00F9183-A43C-7441-8FEE-B7828D0E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49388"/>
              </p:ext>
            </p:extLst>
          </p:nvPr>
        </p:nvGraphicFramePr>
        <p:xfrm>
          <a:off x="7257989" y="1205345"/>
          <a:ext cx="4444676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2410384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aspect of overall idea of protection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Informative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Updated info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Information safety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Covering the key policy information upfront.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Youth protection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detailed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Latest info on policy changes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Just the real life stuff that is out there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Glad we discussed social media.  It’s ever changing and impacting our youth.  Is great to know that there is a responsive helpline for reporting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Interaction with attendees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7558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033022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 workable ideas</a:t>
                      </a:r>
                    </a:p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Safety have </a:t>
                      </a:r>
                    </a:p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This is such an important topic... Need to make it mandatory for all attendees </a:t>
                      </a:r>
                    </a:p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More audience interaction</a:t>
                      </a:r>
                    </a:p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7217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7217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7217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7217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7217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2E96C53-7C89-A7FE-1217-BC0946E07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52314"/>
              </p:ext>
            </p:extLst>
          </p:nvPr>
        </p:nvGraphicFramePr>
        <p:xfrm>
          <a:off x="542555" y="3986330"/>
          <a:ext cx="4457700" cy="395351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When the opportunity presents itself various rules can be used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 many. I’d focus on increasing our club background checks and training. Ensuring more people are ready to chaperone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Rule of 3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Have two chaperons at a time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Using social media more.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Training for all Kiwanis members in the club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already implemented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 of the protection guidelines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99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FA14C-02C9-42CF-68B9-EAF6B3C3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DCB2-F3E6-4C8C-42A2-BBBEE48B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Service project ideas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C51A7-BC1C-887C-0CA0-18834639FEC5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896BE-8A0E-2774-607A-FF125411B1C1}"/>
              </a:ext>
            </a:extLst>
          </p:cNvPr>
          <p:cNvSpPr txBox="1"/>
          <p:nvPr/>
        </p:nvSpPr>
        <p:spPr>
          <a:xfrm>
            <a:off x="5272480" y="650382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04D5A-639F-3DFA-563E-72F3BFA471C9}"/>
              </a:ext>
            </a:extLst>
          </p:cNvPr>
          <p:cNvSpPr txBox="1"/>
          <p:nvPr/>
        </p:nvSpPr>
        <p:spPr>
          <a:xfrm>
            <a:off x="4571009" y="5017069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F840D-B855-0371-C2A7-D0496FEE97DD}"/>
              </a:ext>
            </a:extLst>
          </p:cNvPr>
          <p:cNvSpPr txBox="1"/>
          <p:nvPr/>
        </p:nvSpPr>
        <p:spPr>
          <a:xfrm>
            <a:off x="6805916" y="5030321"/>
            <a:ext cx="4206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Maybe a round table discuss format would be better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Hard to hear some people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Displaying examples on screen would help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Weak opening. No clear objective. 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Sharing ideas</a:t>
            </a:r>
          </a:p>
          <a:p>
            <a:pPr fontAlgn="b"/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A9439-7FEE-2100-1F77-094FC1EB2861}"/>
              </a:ext>
            </a:extLst>
          </p:cNvPr>
          <p:cNvSpPr txBox="1"/>
          <p:nvPr/>
        </p:nvSpPr>
        <p:spPr>
          <a:xfrm>
            <a:off x="397285" y="3547849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A95C1B4-7C33-72E1-C72F-EA56E0740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88641"/>
              </p:ext>
            </p:extLst>
          </p:nvPr>
        </p:nvGraphicFramePr>
        <p:xfrm>
          <a:off x="6904383" y="670560"/>
          <a:ext cx="4444676" cy="618744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4314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Interactive format with portable microphone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Awesome news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Learning about the service projects from other groups helps to broaden our SLPs - I’m looking for the database too!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Interaction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sharing of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Sharing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Project form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Perfect example of interaction with presenter and audience!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Contributions from clubs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Bob Prior’s database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Audience participation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This was not a very organized presentation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Group interaction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Different ideas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sharing of service projects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Learned new service project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ifead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212663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359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359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359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38435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359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359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A6C717B-9E73-8C59-00D4-F66281969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42615"/>
              </p:ext>
            </p:extLst>
          </p:nvPr>
        </p:nvGraphicFramePr>
        <p:xfrm>
          <a:off x="542555" y="3859305"/>
          <a:ext cx="4457700" cy="416687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Service project database accessible to all Clubs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Projects for schools, Like programs, senior projects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I’m definitely going back to our group to let them know about these new ideas!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Encouraging members to share Ideas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Some cool service projects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 very many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Nursing home visits;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KenDucky</a:t>
                      </a: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Derby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Remove from grid. Or provide instructions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 sure yet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 service project ideas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Many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2BF762-9602-95D2-0F7A-9950528E3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55501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92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A7D2-D3A8-F4D1-8026-1228A35B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65E0-7B6D-99D8-7EDD-CD65FE2D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Being part of a club building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379D6-07AE-0C43-2D39-9E07A005C12E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6DEAA-1573-01DF-4012-7248C9DBC94B}"/>
              </a:ext>
            </a:extLst>
          </p:cNvPr>
          <p:cNvSpPr txBox="1"/>
          <p:nvPr/>
        </p:nvSpPr>
        <p:spPr>
          <a:xfrm>
            <a:off x="5272480" y="1077239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22EE7-A3B2-D8B8-5C8F-7729DCD06058}"/>
              </a:ext>
            </a:extLst>
          </p:cNvPr>
          <p:cNvSpPr txBox="1"/>
          <p:nvPr/>
        </p:nvSpPr>
        <p:spPr>
          <a:xfrm>
            <a:off x="4801605" y="3725745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F2ABE-A534-BC5C-C715-C0DCC627273D}"/>
              </a:ext>
            </a:extLst>
          </p:cNvPr>
          <p:cNvSpPr txBox="1"/>
          <p:nvPr/>
        </p:nvSpPr>
        <p:spPr>
          <a:xfrm>
            <a:off x="7190229" y="3678241"/>
            <a:ext cx="42066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 wanted to hear more. I don’t need him to spend so much time showing me how to find the online resources. That was a time waster.  He could have created a link tree or something and shared the link so we could have found what we needed when we were ready				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Not interactive						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Can’t imagine						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A little more interaction 				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Need more audience interaction		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Audio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D6C2D-C006-3FC4-482B-67EBD7A66D8B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F12912A-97AD-9E8F-5533-1DAE09EAE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16376"/>
              </p:ext>
            </p:extLst>
          </p:nvPr>
        </p:nvGraphicFramePr>
        <p:xfrm>
          <a:off x="7190229" y="929657"/>
          <a:ext cx="4444676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Gary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 of it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pointers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Had in depth timeline leading up to club organizational meeting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structure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Seeing different scripts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Everything!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Club building, what does the community need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0" marR="0" indent="0">
                        <a:buFont typeface="Aptos Narrow" panose="020B0004020202020204" pitchFamily="34" charset="0"/>
                        <a:buNone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2E231CC-81B4-0D1E-D431-228933395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60082"/>
              </p:ext>
            </p:extLst>
          </p:nvPr>
        </p:nvGraphicFramePr>
        <p:xfrm>
          <a:off x="542555" y="4256865"/>
          <a:ext cx="4457700" cy="288671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Know more about building. I am going to contact Gary for more info. I want to join on the blitz this spring. Can I join?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scripts		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Many!		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Having a community engagement strategy	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	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5688A7-84FD-9F57-A35E-FDA652374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58935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71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2EBEB-B954-5173-F862-89FFFD072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C2B6-1183-5AC5-EE38-3A092969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Social media and kiwanis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3EB9C-C276-23AA-0EF5-4A65840075D0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ABD61-A7FF-9889-8B51-0FD90448F029}"/>
              </a:ext>
            </a:extLst>
          </p:cNvPr>
          <p:cNvSpPr txBox="1"/>
          <p:nvPr/>
        </p:nvSpPr>
        <p:spPr>
          <a:xfrm>
            <a:off x="5484513" y="1077239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8A14B-5019-C9FB-A942-530958B01ED3}"/>
              </a:ext>
            </a:extLst>
          </p:cNvPr>
          <p:cNvSpPr txBox="1"/>
          <p:nvPr/>
        </p:nvSpPr>
        <p:spPr>
          <a:xfrm>
            <a:off x="4841361" y="3725745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DE6E0-D1CC-404C-20E1-6F703BE24448}"/>
              </a:ext>
            </a:extLst>
          </p:cNvPr>
          <p:cNvSpPr txBox="1"/>
          <p:nvPr/>
        </p:nvSpPr>
        <p:spPr>
          <a:xfrm>
            <a:off x="7190229" y="3678241"/>
            <a:ext cx="4206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Moved fast but probably at a safe speed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Wish there were table tops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65F08-293F-C5CF-2269-9D15D786CAC1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4D3514D-FA43-C017-8D4E-B204CE095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32055"/>
              </p:ext>
            </p:extLst>
          </p:nvPr>
        </p:nvGraphicFramePr>
        <p:xfrm>
          <a:off x="7190229" y="915672"/>
          <a:ext cx="4444676" cy="3003431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PowerPoint examinations.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Good basic training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Information provided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Enthusiastic presenter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information shared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F6A1369-9082-7E7E-511E-B07156637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71366"/>
              </p:ext>
            </p:extLst>
          </p:nvPr>
        </p:nvGraphicFramePr>
        <p:xfrm>
          <a:off x="542555" y="4256865"/>
          <a:ext cx="4457700" cy="245999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Create a business page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Using Instagram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Linking Instagram and Facebook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Active club so your share your club pics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FAB4AC-1B2B-22B4-11C0-1EA7C7535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67480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60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01820-1EA5-327D-5946-B8E318EE3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1B6F-6C5C-3F7D-D8EC-22CD51EB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On-to-manila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7E2E3-CC0E-7B9D-92B0-78D8FB884314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7056B-E4B2-7145-714A-561181F2965D}"/>
              </a:ext>
            </a:extLst>
          </p:cNvPr>
          <p:cNvSpPr txBox="1"/>
          <p:nvPr/>
        </p:nvSpPr>
        <p:spPr>
          <a:xfrm>
            <a:off x="5484513" y="1077239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EA106-2514-8A27-3984-71B658F03D9A}"/>
              </a:ext>
            </a:extLst>
          </p:cNvPr>
          <p:cNvSpPr txBox="1"/>
          <p:nvPr/>
        </p:nvSpPr>
        <p:spPr>
          <a:xfrm>
            <a:off x="4826644" y="5011361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26C46-1330-0242-FE12-91DB209536C3}"/>
              </a:ext>
            </a:extLst>
          </p:cNvPr>
          <p:cNvSpPr txBox="1"/>
          <p:nvPr/>
        </p:nvSpPr>
        <p:spPr>
          <a:xfrm>
            <a:off x="7190229" y="5009477"/>
            <a:ext cx="4206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Too many audience members throwing out personal ideas. Difficult to hear.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Great presentation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C3526-241E-BC8C-35A0-106688F56474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2F029B-7460-6E67-9A6A-56115A919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22380"/>
              </p:ext>
            </p:extLst>
          </p:nvPr>
        </p:nvGraphicFramePr>
        <p:xfrm>
          <a:off x="7190229" y="1130247"/>
          <a:ext cx="4444676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Information on the Filipino people, culture, opportunities for sightseeing before and/or after the convention.  Different members of the Fil-Am club providing their perspectives on the destination.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liked learning that out Philippines &amp; that English is widely spoken.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Slides and enthusiastic members of FIL-Am club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Speakers who were experienced on the topic , knowledgeable about the Philippines and so excited to share their culture  with us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Interactive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Good vibes- feel more motivated to go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informative and enthusiastic. Passionate.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Fil am club was amazing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Getting people excited to go! Loved getting info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First hands accounts of the city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Travel tips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526D9E3-2C13-E414-9C49-6BE2F5EAC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02653"/>
              </p:ext>
            </p:extLst>
          </p:nvPr>
        </p:nvGraphicFramePr>
        <p:xfrm>
          <a:off x="542555" y="4256865"/>
          <a:ext cx="4457700" cy="310007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I'm excited to start planning my trip to the Philippines!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Research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Register early!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Interactive and Informative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Go to ICON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Convince my hubby to go too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 of them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AB62B5-9350-6704-D2C8-F37F57FD3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30309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1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3E3E-731A-BE73-0158-4DB281E6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44AD2-38D9-A1CA-1686-F6E12C93CBA5}"/>
              </a:ext>
            </a:extLst>
          </p:cNvPr>
          <p:cNvSpPr txBox="1"/>
          <p:nvPr/>
        </p:nvSpPr>
        <p:spPr>
          <a:xfrm>
            <a:off x="662609" y="1417983"/>
            <a:ext cx="108270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continuation of the QR code survey pilot introduced at DCON, QR code surveys were implemented at the conclusion of seminars during Mid-Year South in Burbank on January 31, 2026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total of 318 QR code surveys were completed, representing a 49% increase compared to DCON (213 completed surveys). This increase may be attributed in part to improved Wi-Fi accessibility and increased participant familiarity with the QR code survey process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QR code surveys complement the CNH District survey by providing additional seminar-level insights, including ratings on seminar attributes: Valuable, Insightful, Engaging, Motivating and Actionable	</a:t>
            </a:r>
          </a:p>
        </p:txBody>
      </p:sp>
    </p:spTree>
    <p:extLst>
      <p:ext uri="{BB962C8B-B14F-4D97-AF65-F5344CB8AC3E}">
        <p14:creationId xmlns:p14="http://schemas.microsoft.com/office/powerpoint/2010/main" val="361025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21DAF-4C0D-D44C-8421-9BACF7E49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8429-9B8A-B349-EF50-1C227C44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Leading a club building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35BA6-2AC1-9FCE-C6F2-C858FE390C7B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18FE7-03DC-75F5-A78F-017A48133D47}"/>
              </a:ext>
            </a:extLst>
          </p:cNvPr>
          <p:cNvSpPr txBox="1"/>
          <p:nvPr/>
        </p:nvSpPr>
        <p:spPr>
          <a:xfrm>
            <a:off x="5484513" y="1077239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99695-6815-0ABA-EEF3-92D6B897EE80}"/>
              </a:ext>
            </a:extLst>
          </p:cNvPr>
          <p:cNvSpPr txBox="1"/>
          <p:nvPr/>
        </p:nvSpPr>
        <p:spPr>
          <a:xfrm>
            <a:off x="4826644" y="3773289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4265E-0F2F-EFC9-D30B-040548FA83FB}"/>
              </a:ext>
            </a:extLst>
          </p:cNvPr>
          <p:cNvSpPr txBox="1"/>
          <p:nvPr/>
        </p:nvSpPr>
        <p:spPr>
          <a:xfrm>
            <a:off x="7190229" y="3773444"/>
            <a:ext cx="4206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Bob spent too much time showing slides of how to find info on the KI website.  I know that we will be able to access the </a:t>
            </a:r>
            <a:r>
              <a:rPr lang="en-US" sz="1400" dirty="0" err="1">
                <a:latin typeface="Aptos Narrow" panose="020B0004020202020204" pitchFamily="34" charset="0"/>
              </a:rPr>
              <a:t>powerpoint</a:t>
            </a:r>
            <a:r>
              <a:rPr lang="en-US" sz="1400" dirty="0">
                <a:latin typeface="Aptos Narrow" panose="020B0004020202020204" pitchFamily="34" charset="0"/>
              </a:rPr>
              <a:t>, so maybe the time could have been better spent with just a comment that we could follow the directions later. 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“Sometimes you talk to someone on the phone, reading a script and you can tell they are from India” is offensive. If you are speaking to groups of people you need to be aware of discriminatory language.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Not enough time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Club building, community connections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1A996-96CA-05AA-77E5-61F509F95080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F28C7FF-2140-E7B3-0868-CDD8927AA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64868"/>
              </p:ext>
            </p:extLst>
          </p:nvPr>
        </p:nvGraphicFramePr>
        <p:xfrm>
          <a:off x="7190229" y="1130247"/>
          <a:ext cx="4444676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love learning from Gary Janders!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Gave specific steps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planning and detailed support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Specific ideas and suggestions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Organize PowerPoint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Lots of good info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Description of very specific process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Action steps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D237813-BD57-333A-5B1C-7F6F57FF1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03177"/>
              </p:ext>
            </p:extLst>
          </p:nvPr>
        </p:nvGraphicFramePr>
        <p:xfrm>
          <a:off x="542555" y="4256865"/>
          <a:ext cx="4457700" cy="288671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want to be on the team!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Idea and to start clubs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Start a new club, with more help from KI and the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Distcts</a:t>
                      </a: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Looking forward to San Diego campaign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Building Clubs Talking More About Kiwanis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7FE27A-D4D4-8BD3-309E-BBF486F97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56395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37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07A18-82D9-2390-DF04-FDFECF43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04CD-EB76-6EB9-B49B-47354E5E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Artificial intelligence hands-on 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A0477-01D8-AFC4-DC02-84561805EEA4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6A0FD-DE9E-24B3-A3B8-9532C6947F6F}"/>
              </a:ext>
            </a:extLst>
          </p:cNvPr>
          <p:cNvSpPr txBox="1"/>
          <p:nvPr/>
        </p:nvSpPr>
        <p:spPr>
          <a:xfrm>
            <a:off x="5607627" y="1705583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D294E-CD3E-1BC6-9986-F1D57EF6FBFC}"/>
              </a:ext>
            </a:extLst>
          </p:cNvPr>
          <p:cNvSpPr txBox="1"/>
          <p:nvPr/>
        </p:nvSpPr>
        <p:spPr>
          <a:xfrm>
            <a:off x="4826644" y="3773289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5F567-D30B-5098-7C26-E22F27CCDD2D}"/>
              </a:ext>
            </a:extLst>
          </p:cNvPr>
          <p:cNvSpPr txBox="1"/>
          <p:nvPr/>
        </p:nvSpPr>
        <p:spPr>
          <a:xfrm>
            <a:off x="7190229" y="3773444"/>
            <a:ext cx="420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Like every bit of it.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My bad in having low battery</a:t>
            </a: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72F40-7BF3-56AD-D695-64CB3D2EDF3C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456A454-372E-FFDD-57B1-BBC0311F2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14792"/>
              </p:ext>
            </p:extLst>
          </p:nvPr>
        </p:nvGraphicFramePr>
        <p:xfrm>
          <a:off x="7282995" y="1077239"/>
          <a:ext cx="4444676" cy="3003431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 good introduction to effective use of AI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Demo of needs from other clubs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9A4CB8D-7646-9CA9-8757-79BAB17A3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39504"/>
              </p:ext>
            </p:extLst>
          </p:nvPr>
        </p:nvGraphicFramePr>
        <p:xfrm>
          <a:off x="542555" y="4256865"/>
          <a:ext cx="4457700" cy="203327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Marketing to the community, and creating surveys.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Ask it to locate target audience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53D535-84A4-B70F-83DE-6CC493E4C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5355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89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D6DA5-C029-FB98-4C67-B4ACD423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F366-EF88-C1AA-0C17-A3C827F9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Risk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5EF6B-819E-F2BE-53BE-7DA18FFFACD3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944C0-6BCA-BA7F-0A0C-764D9B594734}"/>
              </a:ext>
            </a:extLst>
          </p:cNvPr>
          <p:cNvSpPr txBox="1"/>
          <p:nvPr/>
        </p:nvSpPr>
        <p:spPr>
          <a:xfrm>
            <a:off x="5607627" y="1705583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08764-38B5-E436-A9FA-4BBCBE992326}"/>
              </a:ext>
            </a:extLst>
          </p:cNvPr>
          <p:cNvSpPr txBox="1"/>
          <p:nvPr/>
        </p:nvSpPr>
        <p:spPr>
          <a:xfrm>
            <a:off x="4826644" y="3773289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27040-94D3-2105-B015-BB726B4DAB18}"/>
              </a:ext>
            </a:extLst>
          </p:cNvPr>
          <p:cNvSpPr txBox="1"/>
          <p:nvPr/>
        </p:nvSpPr>
        <p:spPr>
          <a:xfrm>
            <a:off x="7190229" y="3773444"/>
            <a:ext cx="4206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There was a sense of hostility coloring this seminar. Rather than risk management it felt like this seminar was overwhelmingly expressions of anger aimed at those who have ever filed a claim against kiwanis and this was jarring especially since the #1 claim paid by our insurer has been for sex abuse. I want our club to be safe instead of merely defensive and angry at victims who file claims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It was all good.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N/A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BBEA2-7263-7122-48E5-5709DB47F66A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D29462E-19BA-FAA2-CB85-FD9F9D5CB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57191"/>
              </p:ext>
            </p:extLst>
          </p:nvPr>
        </p:nvGraphicFramePr>
        <p:xfrm>
          <a:off x="7301948" y="1218331"/>
          <a:ext cx="4444676" cy="3003431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Really all aspects; however we can make our club and functions safer and with limited liability the better.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Interaction with attendees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Informative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1323192-B8FD-BEB2-4713-ABC5B39E6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74576"/>
              </p:ext>
            </p:extLst>
          </p:nvPr>
        </p:nvGraphicFramePr>
        <p:xfrm>
          <a:off x="542555" y="4256865"/>
          <a:ext cx="4457700" cy="245999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Safety coordinator was a valuable and helpful idea. Providing a copy of the risk management booklet was helpful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need to have a member designated as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safety coordinator.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737A3B-B552-3629-EC5F-A5C35412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15499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6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E84FA-E093-175B-2937-67D47974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11D4-D6E6-755F-0AA7-7E7DAE5D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CPR FOR CLUB 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72FD0-261C-B8BC-70A2-C190C4F0F0A5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C1137-DBAC-212C-E7F1-6BB006F31357}"/>
              </a:ext>
            </a:extLst>
          </p:cNvPr>
          <p:cNvSpPr txBox="1"/>
          <p:nvPr/>
        </p:nvSpPr>
        <p:spPr>
          <a:xfrm>
            <a:off x="5488358" y="194836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76C1B-A881-D43A-395A-65C45EEDA5A5}"/>
              </a:ext>
            </a:extLst>
          </p:cNvPr>
          <p:cNvSpPr txBox="1"/>
          <p:nvPr/>
        </p:nvSpPr>
        <p:spPr>
          <a:xfrm>
            <a:off x="4707375" y="4966140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B2CAE-0B90-4961-7D20-69DB73E2EA85}"/>
              </a:ext>
            </a:extLst>
          </p:cNvPr>
          <p:cNvSpPr txBox="1"/>
          <p:nvPr/>
        </p:nvSpPr>
        <p:spPr>
          <a:xfrm>
            <a:off x="7190229" y="4966140"/>
            <a:ext cx="4206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The role play for warm and cold calls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Engaging with school district and casting a net to recruit members of local Chamber of commerce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Energy was a little low compared to others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It feels scary meeting new people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All worked </a:t>
            </a: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E8EB3-321F-56B5-6A9F-95D3DADC2C9F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E86660-5360-8CD8-9783-D0C0972AE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12050"/>
              </p:ext>
            </p:extLst>
          </p:nvPr>
        </p:nvGraphicFramePr>
        <p:xfrm>
          <a:off x="7190229" y="0"/>
          <a:ext cx="4802988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4802988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On the spot call exercise. Motivating and emboldening to make the calls and invitations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Sharing of recruiting strategies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Prospective member outreach ideas, new member recruiting ideas, meet and greet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Gave me idea of where and how to approach potential members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Excellent suggestions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Can implement easily and immediately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helpful and insightful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Provided steps to improve the club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Learning warm v. Cold calls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It energized me with new perspectives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Ideas for recruitment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F2F. Great presenters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Excellent and pertinent information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Everything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Every aspect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easy steps for action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Loved the steps to revitalize our club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5B9212E-49AE-12B1-E457-F4DC6BAA6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42928"/>
              </p:ext>
            </p:extLst>
          </p:nvPr>
        </p:nvGraphicFramePr>
        <p:xfrm>
          <a:off x="542555" y="4256865"/>
          <a:ext cx="4457700" cy="245999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Safety coordinator was a valuable and helpful idea. Providing a copy of the risk management booklet was helpful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 need to have a member designated as our safety coordinator.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25E441-A076-6C9A-B86B-B51378231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47135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217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8E56-1C15-59D7-569C-92CD840B0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DBED-7E7A-59CC-9C7E-73CD4BBC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CPR FOR CLUB GROWTH, </a:t>
            </a:r>
            <a:r>
              <a:rPr lang="en-US" sz="1800" dirty="0" err="1"/>
              <a:t>con’t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B2280-DC16-F855-AC61-DDA8B4E05F9C}"/>
              </a:ext>
            </a:extLst>
          </p:cNvPr>
          <p:cNvSpPr txBox="1"/>
          <p:nvPr/>
        </p:nvSpPr>
        <p:spPr>
          <a:xfrm>
            <a:off x="5000255" y="512448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99A8A-6785-EDD8-F62A-AA6B002046EE}"/>
              </a:ext>
            </a:extLst>
          </p:cNvPr>
          <p:cNvSpPr txBox="1"/>
          <p:nvPr/>
        </p:nvSpPr>
        <p:spPr>
          <a:xfrm>
            <a:off x="1177586" y="1639844"/>
            <a:ext cx="42066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Will share with club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Broad prospecting with neighborhood groups including chamber list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Write club contact info / </a:t>
            </a:r>
            <a:r>
              <a:rPr lang="en-US" sz="1400" dirty="0" err="1">
                <a:latin typeface="Aptos Narrow" panose="020B0004020202020204" pitchFamily="34" charset="0"/>
              </a:rPr>
              <a:t>instagram</a:t>
            </a:r>
            <a:r>
              <a:rPr lang="en-US" sz="1400" dirty="0">
                <a:latin typeface="Aptos Narrow" panose="020B0004020202020204" pitchFamily="34" charset="0"/>
              </a:rPr>
              <a:t> on the back of the membership application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This whole process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Survey club, but not calling it a club survey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Meet and greet, prospective member strategies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Club summit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We have a need to bring back our "special guest day"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Warm </a:t>
            </a:r>
            <a:r>
              <a:rPr lang="en-US" sz="1400" dirty="0" err="1">
                <a:latin typeface="Aptos Narrow" panose="020B0004020202020204" pitchFamily="34" charset="0"/>
              </a:rPr>
              <a:t>alls</a:t>
            </a:r>
            <a:endParaRPr lang="en-US" sz="1400" dirty="0">
              <a:latin typeface="Aptos Narrow" panose="020B0004020202020204" pitchFamily="34" charset="0"/>
            </a:endParaRP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Service first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Open house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Meet and greet followed by service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Meet and greet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Meet and great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All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After a meet and greet have a small service project.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having a service project immediately following a meet and greet to help hook new members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Using the summit to revitalize our club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D4A52-D536-E251-7A74-94CEAC7F9AC0}"/>
              </a:ext>
            </a:extLst>
          </p:cNvPr>
          <p:cNvSpPr txBox="1"/>
          <p:nvPr/>
        </p:nvSpPr>
        <p:spPr>
          <a:xfrm>
            <a:off x="397285" y="1218438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7417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8872-8D1D-DAFB-CF0B-F231CDF25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3E1B-6B24-F878-BD70-A27CBB78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Strategies to energize and grow your club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16AB3-E6E1-1AFA-D3FC-8DD1627314AB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0D325-DF50-E0A6-F168-3834B0F14DE9}"/>
              </a:ext>
            </a:extLst>
          </p:cNvPr>
          <p:cNvSpPr txBox="1"/>
          <p:nvPr/>
        </p:nvSpPr>
        <p:spPr>
          <a:xfrm>
            <a:off x="5329332" y="779611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3FF3E-59AA-0E84-DBF6-0A499A6A6C98}"/>
              </a:ext>
            </a:extLst>
          </p:cNvPr>
          <p:cNvSpPr txBox="1"/>
          <p:nvPr/>
        </p:nvSpPr>
        <p:spPr>
          <a:xfrm>
            <a:off x="397285" y="3564100"/>
            <a:ext cx="1453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38CFCD9-B121-AE38-B664-5B828E288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99009"/>
              </p:ext>
            </p:extLst>
          </p:nvPr>
        </p:nvGraphicFramePr>
        <p:xfrm>
          <a:off x="6942282" y="779611"/>
          <a:ext cx="4802988" cy="6827520"/>
        </p:xfrm>
        <a:graphic>
          <a:graphicData uri="http://schemas.openxmlformats.org/drawingml/2006/table">
            <a:tbl>
              <a:tblPr firstRow="1" firstCol="1" bandRow="1"/>
              <a:tblGrid>
                <a:gridCol w="4802988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Presenters were engaging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MIND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informative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Recognizes different ages require different recruitment strategies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Receiving truly great, needed information that I can actually use, implement.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New, refreshing information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Lots of good NEW ideas: fry party, linked in,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Linked-In; other social media.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Interaction with other attendees.  Excitement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Energy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Strategies like scavenger hunt. Nurture ideas especially culture of fun.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helpful and informative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ideas and the energy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Renergizing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my club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 ideas to use now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always love hearing from Dr Val. Her point of view is always refreshing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Engaging, fun, great ideas.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7B23930-BD75-BE7A-203A-544E2FF1F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69516"/>
              </p:ext>
            </p:extLst>
          </p:nvPr>
        </p:nvGraphicFramePr>
        <p:xfrm>
          <a:off x="542555" y="4063576"/>
          <a:ext cx="4457700" cy="374015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Presenters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summary of important ideas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team teaching. Learned a lot. Took great notes and had fun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liked the creative presentations and crowd engagement.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ideas on members engagement and enjoyment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Reminder of available support.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seminar covered a lot and gave me ideas on how to make my club c grow and get more fun!!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ptos Narrow" panose="020B00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Several good old ideas presented in new ways.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78CE16-F281-85B4-ACCE-1A2084A96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8986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8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429B3-B015-0B34-DA4E-C896544F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CA35-9CD4-2D90-0653-9B73F975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Strategies to energize and grow your club, </a:t>
            </a:r>
            <a:r>
              <a:rPr lang="en-US" sz="1800" dirty="0" err="1"/>
              <a:t>con’t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F67A1-DA6A-861D-0027-12119D0A2CCC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CD8BD-44D3-ED8E-1679-D702DC5C1392}"/>
              </a:ext>
            </a:extLst>
          </p:cNvPr>
          <p:cNvSpPr txBox="1"/>
          <p:nvPr/>
        </p:nvSpPr>
        <p:spPr>
          <a:xfrm>
            <a:off x="397285" y="1518876"/>
            <a:ext cx="195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Did not work as well: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9C7D3-715F-DB9B-A675-BFEB4F155B3C}"/>
              </a:ext>
            </a:extLst>
          </p:cNvPr>
          <p:cNvSpPr txBox="1"/>
          <p:nvPr/>
        </p:nvSpPr>
        <p:spPr>
          <a:xfrm>
            <a:off x="5194578" y="219187"/>
            <a:ext cx="3153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 </a:t>
            </a:r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329E2C5-A212-A0FE-6337-D72A04C09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60907"/>
              </p:ext>
            </p:extLst>
          </p:nvPr>
        </p:nvGraphicFramePr>
        <p:xfrm>
          <a:off x="554734" y="1944627"/>
          <a:ext cx="4802988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4802988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Needed more room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 particular issues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You needed more time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Time management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Rushed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loved about doing community scan and involving more businesses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Enjoyed it all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It was all great, thank you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Hearing Issues with Me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 lot of speaking and less audience interaction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Too much presentation, out of touch, slow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Condense the time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 worked well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 was excellent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 bit long, a bit disorganized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FCA731A-E9E6-D072-8677-ECA510CCD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6502"/>
              </p:ext>
            </p:extLst>
          </p:nvPr>
        </p:nvGraphicFramePr>
        <p:xfrm>
          <a:off x="5155097" y="557741"/>
          <a:ext cx="6864626" cy="7793990"/>
        </p:xfrm>
        <a:graphic>
          <a:graphicData uri="http://schemas.openxmlformats.org/drawingml/2006/table">
            <a:tbl>
              <a:tblPr firstRow="1" firstCol="1" bandRow="1"/>
              <a:tblGrid>
                <a:gridCol w="6864626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Meet and greet to attract new members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Survey, more community engagement,  recognition and thanking members with simple gestures and do this regularly.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like the ideas for youth engagement and finding the needs in my own community.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Engagement, doing more then having meetings.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Maybe reduce the number of subjects so not rushed with key subjects.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Sharing and implementing ideas of other members.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Member Survey, getting with younger people, give all members a job, recognize members.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Mae it fun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like the meet and greet aspect to help grow my club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Revitalization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Recognition and fun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Need to socialize that when a circle k member finishes college to get them to join as Kiwanis members immediately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Meet &amp; Greet, Fry Party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Growing our club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"Fun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Community scans"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Fry party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summit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 programs and service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"Meet and greet.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Fun at meetings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Celebrate "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Kiwanis free libraries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Getting engagement up, celebrate the wins.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Club directory, summit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9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0A758-8E9D-0CAA-DB23-8241409A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42AA-7613-19C0-A7FD-FF44B94F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Losing members? </a:t>
            </a:r>
            <a:br>
              <a:rPr lang="en-US" sz="1800" dirty="0"/>
            </a:br>
            <a:r>
              <a:rPr lang="en-US" sz="1800" dirty="0"/>
              <a:t>This may be why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89283-57B4-DB87-B77B-E44939346866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4D245-BD0F-0BBE-5471-EC5CEA9133B3}"/>
              </a:ext>
            </a:extLst>
          </p:cNvPr>
          <p:cNvSpPr txBox="1"/>
          <p:nvPr/>
        </p:nvSpPr>
        <p:spPr>
          <a:xfrm>
            <a:off x="5607627" y="1207075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5FCD4-B1B5-EF7E-0F6C-272A9EF399D4}"/>
              </a:ext>
            </a:extLst>
          </p:cNvPr>
          <p:cNvSpPr txBox="1"/>
          <p:nvPr/>
        </p:nvSpPr>
        <p:spPr>
          <a:xfrm>
            <a:off x="4826644" y="3773289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8494F-D4AB-7D04-5860-99E7A0B5AD8B}"/>
              </a:ext>
            </a:extLst>
          </p:cNvPr>
          <p:cNvSpPr txBox="1"/>
          <p:nvPr/>
        </p:nvSpPr>
        <p:spPr>
          <a:xfrm>
            <a:off x="7190229" y="3773444"/>
            <a:ext cx="4206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Could have used more examples or solutions on what to say or how to handle insensitive club members. 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Nothing, all was good.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Not enough time spent on moving into 2026 and beyond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Lack of engagement and participant activity.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46B21-468F-25FC-94F0-EA887572EC6E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0C7683C-C0C8-A755-AFB5-A4F32CC0C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52433"/>
              </p:ext>
            </p:extLst>
          </p:nvPr>
        </p:nvGraphicFramePr>
        <p:xfrm>
          <a:off x="7368208" y="1207075"/>
          <a:ext cx="4444676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Real examples of reasons members leave Kiwanis clubs.  Clever depictions of club members who are the culprits of driving people away.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sharing of true stories that resonate and validate own club experiences.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interesting.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Intances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were relatable     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Presenter was passionate,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knowledgable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, and full of energy.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Good to see we aren’t the only club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Good reminder of what we need to be aware of.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Examples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5FF0793-289A-0255-93EC-5739FFA1D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2290"/>
              </p:ext>
            </p:extLst>
          </p:nvPr>
        </p:nvGraphicFramePr>
        <p:xfrm>
          <a:off x="542555" y="4256865"/>
          <a:ext cx="4457700" cy="288671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think this presentation should be given to every single club and member in Kiwanis.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Drafting a letter from the club members to address the individual.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do we need to interest younger generation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Shutting naysayers down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E2945E-D7AC-EBDC-0F3B-FF678DC4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43389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3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0DE14-5A65-D430-E7A3-07B0B222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CB7A-5F57-AC93-4FB7-32B76D93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Secretary/treasurer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2AEF5-1B82-34CE-42D8-8B2ECC6E2EE4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BF874-6FE3-821D-73CF-BDAFA04A4E75}"/>
              </a:ext>
            </a:extLst>
          </p:cNvPr>
          <p:cNvSpPr txBox="1"/>
          <p:nvPr/>
        </p:nvSpPr>
        <p:spPr>
          <a:xfrm>
            <a:off x="5607627" y="1207075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0CB84-8EB1-7F20-04B5-381AF4681015}"/>
              </a:ext>
            </a:extLst>
          </p:cNvPr>
          <p:cNvSpPr txBox="1"/>
          <p:nvPr/>
        </p:nvSpPr>
        <p:spPr>
          <a:xfrm>
            <a:off x="4955322" y="3480901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9F447-F273-EDCD-C0D1-7004CFFBB84A}"/>
              </a:ext>
            </a:extLst>
          </p:cNvPr>
          <p:cNvSpPr txBox="1"/>
          <p:nvPr/>
        </p:nvSpPr>
        <p:spPr>
          <a:xfrm>
            <a:off x="7190229" y="3478801"/>
            <a:ext cx="4206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Secretary training did not have any materials - neither PPT nor handout - for members to follow along. Did not seem like there was much thought or preparation into that training.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As an incoming secretary the lack of a PowerPoint was a serious lack. Other workshops will have their notes published.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Too fast. Expected more detail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The time was very short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42D4E-D810-04D7-B300-6DD8E2526C12}"/>
              </a:ext>
            </a:extLst>
          </p:cNvPr>
          <p:cNvSpPr txBox="1"/>
          <p:nvPr/>
        </p:nvSpPr>
        <p:spPr>
          <a:xfrm>
            <a:off x="397285" y="3503669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88DA6A8-EA82-BE57-5915-D0A001B2B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69223"/>
              </p:ext>
            </p:extLst>
          </p:nvPr>
        </p:nvGraphicFramePr>
        <p:xfrm>
          <a:off x="7190229" y="1196077"/>
          <a:ext cx="4444676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Some helpful reminders about deadlines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treasurer part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Helps keep us legal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interaction.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Keeping up to date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As a first year treasurer,  there was a lot of useful information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Update on needed tax forms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info presented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F90442B-65D4-0514-D4E6-41390B4F8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50176"/>
              </p:ext>
            </p:extLst>
          </p:nvPr>
        </p:nvGraphicFramePr>
        <p:xfrm>
          <a:off x="542555" y="4063576"/>
          <a:ext cx="5341410" cy="3313430"/>
        </p:xfrm>
        <a:graphic>
          <a:graphicData uri="http://schemas.openxmlformats.org/drawingml/2006/table">
            <a:tbl>
              <a:tblPr firstRow="1" firstCol="1" bandRow="1"/>
              <a:tblGrid>
                <a:gridCol w="534141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Always include follow-along materials for the audience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 applicable for verbal information which could not be revisited visually as the presenters with PowerPoint provide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Keep up to date on filing tax forms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Paying 2/3 of convention registration and possibly closing our service account since we have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 foundation account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Get the slides off the website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C9536A-D8A1-4B58-3BDE-306E40B6C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30574"/>
              </p:ext>
            </p:extLst>
          </p:nvPr>
        </p:nvGraphicFramePr>
        <p:xfrm>
          <a:off x="213489" y="1051575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107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75C06-E390-9F42-5E8F-5F03D5622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57DC-0DDD-AD05-B1AE-939E0D79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27045"/>
            <a:ext cx="4602970" cy="572295"/>
          </a:xfrm>
        </p:spPr>
        <p:txBody>
          <a:bodyPr/>
          <a:lstStyle/>
          <a:p>
            <a:r>
              <a:rPr lang="en-US" sz="1800" dirty="0"/>
              <a:t>Utilizing online organizational tools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CB760-3167-2CE6-E1A3-DD419E63B922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736D6-3763-910D-61D1-F324D386B3E1}"/>
              </a:ext>
            </a:extLst>
          </p:cNvPr>
          <p:cNvSpPr txBox="1"/>
          <p:nvPr/>
        </p:nvSpPr>
        <p:spPr>
          <a:xfrm>
            <a:off x="5607627" y="367573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1AD97-D1EC-E149-E8BD-B9AD280C0DE3}"/>
              </a:ext>
            </a:extLst>
          </p:cNvPr>
          <p:cNvSpPr txBox="1"/>
          <p:nvPr/>
        </p:nvSpPr>
        <p:spPr>
          <a:xfrm>
            <a:off x="4936455" y="4063576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EC64A-3FBE-CB28-EE9C-76A18E9D2736}"/>
              </a:ext>
            </a:extLst>
          </p:cNvPr>
          <p:cNvSpPr txBox="1"/>
          <p:nvPr/>
        </p:nvSpPr>
        <p:spPr>
          <a:xfrm>
            <a:off x="7190229" y="4063576"/>
            <a:ext cx="4206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Maybe have questions at the end of the seminar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Maybe a handout with recommendations?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 was hoping we could walk through a tutorial on building a Instagram page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Wish we had more time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Too many side questions cause the presentation info to get sidetracked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Too fast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Informative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C9BD7-51D7-16CE-604C-BCF08FF9C152}"/>
              </a:ext>
            </a:extLst>
          </p:cNvPr>
          <p:cNvSpPr txBox="1"/>
          <p:nvPr/>
        </p:nvSpPr>
        <p:spPr>
          <a:xfrm>
            <a:off x="213489" y="3204419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C5213B-1D73-D116-203B-233C4E70D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03081"/>
              </p:ext>
            </p:extLst>
          </p:nvPr>
        </p:nvGraphicFramePr>
        <p:xfrm>
          <a:off x="7190229" y="380053"/>
          <a:ext cx="4444676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It helped to recommend structures for officer coordination within a club.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On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linktree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 info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Introduction to all the programs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Security aspects of using Goggle not addressed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 ideas for how to post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Went too fast for novices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 info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 info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"Force multiplier.   Thanks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Not to mention upping quality image"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easy tools to use for online organization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impressive about the presenter’s knowledge about the online tools.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1FCD1ED-37D9-6077-1C32-4C2C3CCE5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68208"/>
              </p:ext>
            </p:extLst>
          </p:nvPr>
        </p:nvGraphicFramePr>
        <p:xfrm>
          <a:off x="397284" y="3485596"/>
          <a:ext cx="6774078" cy="4593590"/>
        </p:xfrm>
        <a:graphic>
          <a:graphicData uri="http://schemas.openxmlformats.org/drawingml/2006/table">
            <a:tbl>
              <a:tblPr firstRow="1" firstCol="1" bandRow="1"/>
              <a:tblGrid>
                <a:gridCol w="6774078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Sharing club data in Google drive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Set up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linktree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I’m going to be using Google more often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Video creation with sound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Some on line tools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Group account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Canva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Both the daddy info and the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canva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using google drive for club resources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Where's my beer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CapCut</a:t>
                      </a: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or VN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Using a couple of the apps to improve my videos and make an attractive poster for an event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38E367-06F5-FC1A-D398-6F1776BE2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80542"/>
              </p:ext>
            </p:extLst>
          </p:nvPr>
        </p:nvGraphicFramePr>
        <p:xfrm>
          <a:off x="213489" y="1051579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61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24BE8-B0EC-531C-DC45-E54B4D908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2FD1-7F9A-14A4-C8C9-5D4FC9F0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CC7A2-355F-B3F5-0429-525185FD5DCC}"/>
              </a:ext>
            </a:extLst>
          </p:cNvPr>
          <p:cNvSpPr txBox="1"/>
          <p:nvPr/>
        </p:nvSpPr>
        <p:spPr>
          <a:xfrm>
            <a:off x="662609" y="1417983"/>
            <a:ext cx="1082702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Seminar feedback also included open-ended responses: 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Aspects of the seminar participants liked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Aspects of the seminar that did not work well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Ideas from the seminar participants would like to implement</a:t>
            </a:r>
          </a:p>
          <a:p>
            <a:r>
              <a:rPr lang="en-US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Seminar survey findings should not focus solely on the overall numerical scores; evaluation should also consider the number of completed surveys, the amount of positive feedback, and how participants plan to implement what they learned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Seminars with fewer completed surveys may show larger variations in results and should be interpreted within that context</a:t>
            </a:r>
          </a:p>
        </p:txBody>
      </p:sp>
    </p:spTree>
    <p:extLst>
      <p:ext uri="{BB962C8B-B14F-4D97-AF65-F5344CB8AC3E}">
        <p14:creationId xmlns:p14="http://schemas.microsoft.com/office/powerpoint/2010/main" val="36850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81F42-BA31-4283-49A0-CC4CADAA0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7962-81C1-634A-4B0D-10A7328F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FE206-15AD-7BAC-616B-1B6977C806D3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685B-0434-2CF5-0986-7189D004D0E1}"/>
              </a:ext>
            </a:extLst>
          </p:cNvPr>
          <p:cNvSpPr txBox="1"/>
          <p:nvPr/>
        </p:nvSpPr>
        <p:spPr>
          <a:xfrm>
            <a:off x="5607627" y="1705583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1ADB9-35A3-6C43-2C91-52F9EC97878F}"/>
              </a:ext>
            </a:extLst>
          </p:cNvPr>
          <p:cNvSpPr txBox="1"/>
          <p:nvPr/>
        </p:nvSpPr>
        <p:spPr>
          <a:xfrm>
            <a:off x="4826644" y="3773289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CB540-BDF8-6628-69A6-D34AD43FA851}"/>
              </a:ext>
            </a:extLst>
          </p:cNvPr>
          <p:cNvSpPr txBox="1"/>
          <p:nvPr/>
        </p:nvSpPr>
        <p:spPr>
          <a:xfrm>
            <a:off x="7190229" y="3773444"/>
            <a:ext cx="4206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"I couldn't stay for part 2 as I had another commitment.  rats! I wish that some of the ""expert"" helpers had not made so many distracting comments so that we beginners could learn more"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 have personal issues with AI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54BC14-E4A2-EBBD-77AE-CE545A1BCA90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B7AB31E-0691-5C14-2B02-472F8E9BC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99120"/>
              </p:ext>
            </p:extLst>
          </p:nvPr>
        </p:nvGraphicFramePr>
        <p:xfrm>
          <a:off x="7190229" y="1369627"/>
          <a:ext cx="4444676" cy="3003431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"Anna very engaging many ideas I can apply to my small club, even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most examples were for larger clubs"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AI making tasks done quicker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B1E7E29-7D3A-5C1A-6715-AB251E7CA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816971"/>
              </p:ext>
            </p:extLst>
          </p:nvPr>
        </p:nvGraphicFramePr>
        <p:xfrm>
          <a:off x="542555" y="4256865"/>
          <a:ext cx="4457700" cy="224663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want to se how to get info with AI to help plan our club building efforts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Making flyers and using it with social media.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A51C41-0C3F-7B76-8680-163079425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02546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814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E0A87-5932-55CB-548A-9F79BAC1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49E6-D3C5-38AB-9CCE-18A3D8FF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60 Years of impact: How your yes! makes a 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9C4A7-5387-50F8-E33B-185FE172EE26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953F7-2C46-EEF5-19FD-79B3DEFC406E}"/>
              </a:ext>
            </a:extLst>
          </p:cNvPr>
          <p:cNvSpPr txBox="1"/>
          <p:nvPr/>
        </p:nvSpPr>
        <p:spPr>
          <a:xfrm>
            <a:off x="5607627" y="1705583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E0C8D-BF16-A40D-036F-EB2EF88222B5}"/>
              </a:ext>
            </a:extLst>
          </p:cNvPr>
          <p:cNvSpPr txBox="1"/>
          <p:nvPr/>
        </p:nvSpPr>
        <p:spPr>
          <a:xfrm>
            <a:off x="4826644" y="3773289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68739-6A09-4325-9280-48B5E8727309}"/>
              </a:ext>
            </a:extLst>
          </p:cNvPr>
          <p:cNvSpPr txBox="1"/>
          <p:nvPr/>
        </p:nvSpPr>
        <p:spPr>
          <a:xfrm>
            <a:off x="7190229" y="3773444"/>
            <a:ext cx="420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>
                <a:latin typeface="Aptos Narrow" panose="020B0004020202020204" pitchFamily="34" charset="0"/>
              </a:rPr>
              <a:t>Medical services. And the health info because. Not a lot of people help good causeadvocated</a:t>
            </a:r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554EA-5A19-EF3D-6FB1-17DB8FF72C9F}"/>
              </a:ext>
            </a:extLst>
          </p:cNvPr>
          <p:cNvSpPr txBox="1"/>
          <p:nvPr/>
        </p:nvSpPr>
        <p:spPr>
          <a:xfrm>
            <a:off x="397285" y="373337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FD2CD13-C8FF-19FA-E497-E85BB0622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185773"/>
              </p:ext>
            </p:extLst>
          </p:nvPr>
        </p:nvGraphicFramePr>
        <p:xfrm>
          <a:off x="7190229" y="1066909"/>
          <a:ext cx="4444676" cy="3003431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Scholarships!!!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44DF37C-7F5E-E3F3-FC93-25D98367C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78767"/>
              </p:ext>
            </p:extLst>
          </p:nvPr>
        </p:nvGraphicFramePr>
        <p:xfrm>
          <a:off x="542555" y="4256865"/>
          <a:ext cx="4457700" cy="203327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PTP Support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Advocate for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3B6F8A-53C2-D3BA-76B9-5B6A7C05C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56243"/>
              </p:ext>
            </p:extLst>
          </p:nvPr>
        </p:nvGraphicFramePr>
        <p:xfrm>
          <a:off x="213489" y="1369627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8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420B5-EB06-3BFF-98F4-FF0F85FFE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2ECE-999F-4632-CAEB-BD2218EE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4" y="666200"/>
            <a:ext cx="4810819" cy="572295"/>
          </a:xfrm>
        </p:spPr>
        <p:txBody>
          <a:bodyPr/>
          <a:lstStyle/>
          <a:p>
            <a:r>
              <a:rPr lang="en-US" sz="1800" dirty="0"/>
              <a:t>The quest for happiness: choosing joy, inspiring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B11ED-ADFD-6E43-EA97-8F7C0AF75EA6}"/>
              </a:ext>
            </a:extLst>
          </p:cNvPr>
          <p:cNvSpPr txBox="1"/>
          <p:nvPr/>
        </p:nvSpPr>
        <p:spPr>
          <a:xfrm>
            <a:off x="5607627" y="367573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14BA284-D168-EBF7-0DBE-696C0B878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02915"/>
              </p:ext>
            </p:extLst>
          </p:nvPr>
        </p:nvGraphicFramePr>
        <p:xfrm>
          <a:off x="7061551" y="376566"/>
          <a:ext cx="4444676" cy="746760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Speaker was kind and great listener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It make me think about my daily self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Audience engaging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Interacting with each other to get new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 lot of useful information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focusing on ways to center joy and happiness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speakers ability to address the audience and include their inputs and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insightfullness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truly allows everyone to connect on many levels because each person has a different key take away.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Straightforward, clear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Some of the tools you improve daily life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Listening to others experiences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practical ideas!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Focus on self care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"Discuss happiness.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Three pillars of happiness.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Discussion of ways others seek daily joy."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circle worksheet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Hearing how others give themselves a happiness boost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"Tools to choose joy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Wheel of Life"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Simple tools for joy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knowledgeable and worked the room well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Personalized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All of it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76E5EE-60DF-63DF-E8C1-9DC9D5D07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35304"/>
              </p:ext>
            </p:extLst>
          </p:nvPr>
        </p:nvGraphicFramePr>
        <p:xfrm>
          <a:off x="213489" y="1740693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328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57B52-BD46-801E-F3E6-130552043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8498-FB89-2B52-7423-1DC04834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602970" cy="572295"/>
          </a:xfrm>
        </p:spPr>
        <p:txBody>
          <a:bodyPr/>
          <a:lstStyle/>
          <a:p>
            <a:r>
              <a:rPr lang="en-US" sz="1800" dirty="0"/>
              <a:t>The quest for happiness: choosing joy, inspiring service, </a:t>
            </a:r>
            <a:r>
              <a:rPr lang="en-US" sz="1800" dirty="0" err="1"/>
              <a:t>Con’t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139D8-6D16-A7BD-3D1A-9ED11437F5EC}"/>
              </a:ext>
            </a:extLst>
          </p:cNvPr>
          <p:cNvSpPr txBox="1"/>
          <p:nvPr/>
        </p:nvSpPr>
        <p:spPr>
          <a:xfrm>
            <a:off x="213489" y="3478801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C6C7E-7AE4-0384-FED9-0CD7DB2A597C}"/>
              </a:ext>
            </a:extLst>
          </p:cNvPr>
          <p:cNvSpPr txBox="1"/>
          <p:nvPr/>
        </p:nvSpPr>
        <p:spPr>
          <a:xfrm>
            <a:off x="397285" y="1518876"/>
            <a:ext cx="195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Did not work as well: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525637-7B2D-1277-3A6C-364A3CBBB5C3}"/>
              </a:ext>
            </a:extLst>
          </p:cNvPr>
          <p:cNvSpPr txBox="1"/>
          <p:nvPr/>
        </p:nvSpPr>
        <p:spPr>
          <a:xfrm>
            <a:off x="5194578" y="219187"/>
            <a:ext cx="3153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 </a:t>
            </a:r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D98CB0-1353-1126-95F6-0E1A80FCA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61312"/>
              </p:ext>
            </p:extLst>
          </p:nvPr>
        </p:nvGraphicFramePr>
        <p:xfrm>
          <a:off x="554734" y="1944627"/>
          <a:ext cx="4802988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4802988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1509911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Couldn’t hear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Seasoned we knew things and didn’t explain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Speaker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was kind and great listener. Content was a bit generic/cliche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Works well for me because all are Kiwanians…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Can’t think of any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Just thought it would be more upbeat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It was a little difficult to hear those speaking from the audience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Engagement was not as high energy as I would have hoped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Depth. Felt a bit superficial.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Loud outside, because we are near the booths. Maybe during sessions remind booths to keep it down?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 wish there was more interaction with the material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25826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E1013D0-4806-B979-7565-70BEBEAEE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9602"/>
              </p:ext>
            </p:extLst>
          </p:nvPr>
        </p:nvGraphicFramePr>
        <p:xfrm>
          <a:off x="5155097" y="557741"/>
          <a:ext cx="6864626" cy="6087110"/>
        </p:xfrm>
        <a:graphic>
          <a:graphicData uri="http://schemas.openxmlformats.org/drawingml/2006/table">
            <a:tbl>
              <a:tblPr firstRow="1" firstCol="1" bandRow="1"/>
              <a:tblGrid>
                <a:gridCol w="6864626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Stick to my habit that helps me grow…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Reflection on things to make me and others happy and positive.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Get people up and moving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refocusing conversations in our club to see what we've achieved already and the accomplishments we've had together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My group of Hillcrest Kiwanis All-Inclusive already starts each meeting with a discussion of what we’ve done as a group and separately. With this seminar, we can emphasize the positive drawn from each activity.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Several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Saying “no” when you need to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Round table discussion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Make a joy list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will be working on the weaker areas of my happiness wheel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23rd Psalm daily.  Focus on shorter list of action items.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Daily reflection and gratitude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Tools to choose joy, opening and closing Kiwanis meetings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Energy check, Gratitude reset and Joy list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 of Life, energy check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Several things I would like to apply in daily life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17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6DE28-BB5B-10FD-5B77-143D19C4F16C}"/>
              </a:ext>
            </a:extLst>
          </p:cNvPr>
          <p:cNvSpPr txBox="1"/>
          <p:nvPr/>
        </p:nvSpPr>
        <p:spPr>
          <a:xfrm>
            <a:off x="331364" y="1542473"/>
            <a:ext cx="11611254" cy="452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84416"/>
              </p:ext>
            </p:extLst>
          </p:nvPr>
        </p:nvGraphicFramePr>
        <p:xfrm>
          <a:off x="318112" y="53008"/>
          <a:ext cx="11668298" cy="55689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6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0067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Excellent</a:t>
                      </a:r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4</a:t>
                      </a:r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3</a:t>
                      </a:r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Poor</a:t>
                      </a:r>
                      <a:endParaRPr lang="en-US"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500" b="1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Completed 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b="1" dirty="0">
                          <a:solidFill>
                            <a:schemeClr val="bg1"/>
                          </a:solidFill>
                          <a:latin typeface="Aptos Narrow" panose="020B0004020202020204" pitchFamily="34" charset="0"/>
                        </a:rPr>
                        <a:t>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sz="14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400" b="1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86381"/>
                  </a:ext>
                </a:extLst>
              </a:tr>
              <a:tr h="335943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Aktion in Action:  Blue Envelope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Pediatric Trauma: Every Child Saved Tells A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9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Ask - More Than Just a Three Letter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Go Bananas!  A More "A-Peeling" Member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7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Maximizing Partnerships with Local Governments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12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Community Based/Single Purpose Clubs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9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Supporting Mental Health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27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Instagram &amp; 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627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Youth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627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Service Project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379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Being Part of a Club Building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437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Social Media and Kiwanis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CFBA95A-A054-B8A5-31AC-1BDC29CCC183}"/>
              </a:ext>
            </a:extLst>
          </p:cNvPr>
          <p:cNvSpPr/>
          <p:nvPr/>
        </p:nvSpPr>
        <p:spPr>
          <a:xfrm flipH="1">
            <a:off x="10335609" y="0"/>
            <a:ext cx="182880" cy="5621939"/>
          </a:xfrm>
          <a:prstGeom prst="rect">
            <a:avLst/>
          </a:prstGeom>
          <a:solidFill>
            <a:srgbClr val="F5CD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6DE28-BB5B-10FD-5B77-143D19C4F16C}"/>
              </a:ext>
            </a:extLst>
          </p:cNvPr>
          <p:cNvSpPr txBox="1"/>
          <p:nvPr/>
        </p:nvSpPr>
        <p:spPr>
          <a:xfrm>
            <a:off x="331364" y="1542473"/>
            <a:ext cx="11611254" cy="452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28224"/>
              </p:ext>
            </p:extLst>
          </p:nvPr>
        </p:nvGraphicFramePr>
        <p:xfrm>
          <a:off x="331364" y="2301"/>
          <a:ext cx="11526019" cy="56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6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6642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latin typeface="Aptos Narrow" panose="020B0004020202020204" pitchFamily="34" charset="0"/>
                        </a:rPr>
                        <a:t>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500" dirty="0">
                          <a:latin typeface="Aptos Narrow" panose="020B0004020202020204" pitchFamily="34" charset="0"/>
                        </a:rPr>
                        <a:t>Excellent</a:t>
                      </a:r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Aptos Narrow" panose="020B0004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500" dirty="0"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latin typeface="Aptos Narrow" panose="020B0004020202020204" pitchFamily="34" charset="0"/>
                        </a:rPr>
                        <a:t>4</a:t>
                      </a:r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latin typeface="Aptos Narrow" panose="020B0004020202020204" pitchFamily="34" charset="0"/>
                        </a:rPr>
                        <a:t>3</a:t>
                      </a:r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dirty="0">
                          <a:latin typeface="Aptos Narrow" panose="020B0004020202020204" pitchFamily="34" charset="0"/>
                        </a:rPr>
                        <a:t>2</a:t>
                      </a:r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500" dirty="0">
                          <a:latin typeface="Aptos Narrow" panose="020B0004020202020204" pitchFamily="34" charset="0"/>
                        </a:rPr>
                        <a:t>Poor</a:t>
                      </a:r>
                      <a:endParaRPr lang="en-US" sz="1500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Aptos Narrow" panose="020B00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500" dirty="0">
                          <a:latin typeface="Aptos Narrow" panose="020B0004020202020204" pitchFamily="34" charset="0"/>
                        </a:rPr>
                        <a:t>%</a:t>
                      </a:r>
                      <a:endParaRPr sz="1500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500" b="1" dirty="0">
                          <a:latin typeface="Aptos Narrow" panose="020B0004020202020204" pitchFamily="34" charset="0"/>
                        </a:rPr>
                        <a:t>Completed </a:t>
                      </a:r>
                      <a:endParaRPr lang="en-US" sz="1500" b="1" dirty="0">
                        <a:latin typeface="Aptos Narrow" panose="020B0004020202020204" pitchFamily="34" charset="0"/>
                      </a:endParaRPr>
                    </a:p>
                    <a:p>
                      <a:pPr algn="ctr"/>
                      <a:r>
                        <a:rPr sz="1500" b="1" dirty="0">
                          <a:latin typeface="Aptos Narrow" panose="020B0004020202020204" pitchFamily="34" charset="0"/>
                        </a:rPr>
                        <a:t>Surveys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76">
                <a:tc>
                  <a:txBody>
                    <a:bodyPr/>
                    <a:lstStyle/>
                    <a:p>
                      <a:endParaRPr sz="14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200" b="1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200" b="1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46299"/>
                  </a:ext>
                </a:extLst>
              </a:tr>
              <a:tr h="458862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On-to-Manila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62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Leading a Club Building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03">
                <a:tc>
                  <a:txBody>
                    <a:bodyPr/>
                    <a:lstStyle/>
                    <a:p>
                      <a:r>
                        <a:rPr sz="1400" b="1">
                          <a:latin typeface="Aptos Narrow" panose="020B0004020202020204" pitchFamily="34" charset="0"/>
                        </a:rPr>
                        <a:t>Artificial Intelligence Hands-On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34">
                <a:tc>
                  <a:txBody>
                    <a:bodyPr/>
                    <a:lstStyle/>
                    <a:p>
                      <a:r>
                        <a:rPr sz="1400" b="1">
                          <a:latin typeface="Aptos Narrow" panose="020B0004020202020204" pitchFamily="34" charset="0"/>
                        </a:rPr>
                        <a:t>Risk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507">
                <a:tc>
                  <a:txBody>
                    <a:bodyPr/>
                    <a:lstStyle/>
                    <a:p>
                      <a:r>
                        <a:rPr sz="1400" b="1">
                          <a:latin typeface="Aptos Narrow" panose="020B0004020202020204" pitchFamily="34" charset="0"/>
                        </a:rPr>
                        <a:t>CPR For Club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Strategies to Energize and Grow Your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403">
                <a:tc>
                  <a:txBody>
                    <a:bodyPr/>
                    <a:lstStyle/>
                    <a:p>
                      <a:r>
                        <a:rPr sz="1400" b="1">
                          <a:latin typeface="Aptos Narrow" panose="020B0004020202020204" pitchFamily="34" charset="0"/>
                        </a:rPr>
                        <a:t>Losing Members?  This May Be 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723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Secretary and Treasurer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723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Utilizing Online Organizational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723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Artificial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403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60 Years of Impact:  How Your YES! Makes a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03">
                <a:tc>
                  <a:txBody>
                    <a:bodyPr/>
                    <a:lstStyle/>
                    <a:p>
                      <a:r>
                        <a:rPr sz="1400" b="1" dirty="0">
                          <a:latin typeface="Aptos Narrow" panose="020B0004020202020204" pitchFamily="34" charset="0"/>
                        </a:rPr>
                        <a:t>The Quest for Happiness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CFBA95A-A054-B8A5-31AC-1BDC29CCC183}"/>
              </a:ext>
            </a:extLst>
          </p:cNvPr>
          <p:cNvSpPr/>
          <p:nvPr/>
        </p:nvSpPr>
        <p:spPr>
          <a:xfrm>
            <a:off x="10217426" y="2301"/>
            <a:ext cx="198783" cy="5648197"/>
          </a:xfrm>
          <a:prstGeom prst="rect">
            <a:avLst/>
          </a:prstGeom>
          <a:solidFill>
            <a:srgbClr val="F5CD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3D4B-AAE3-E5E0-F443-FF953340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2623711" cy="572295"/>
          </a:xfrm>
        </p:spPr>
        <p:txBody>
          <a:bodyPr/>
          <a:lstStyle/>
          <a:p>
            <a:r>
              <a:rPr lang="en-US" sz="1800" dirty="0"/>
              <a:t>Aktion in Action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27FAC5-3FB6-68CA-6A05-47F7A1B99BD5}"/>
              </a:ext>
            </a:extLst>
          </p:cNvPr>
          <p:cNvGraphicFramePr>
            <a:graphicFrameLocks noGrp="1"/>
          </p:cNvGraphicFramePr>
          <p:nvPr/>
        </p:nvGraphicFramePr>
        <p:xfrm>
          <a:off x="213489" y="1229172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565906-1FE0-0F31-2E9A-49F91E10662E}"/>
              </a:ext>
            </a:extLst>
          </p:cNvPr>
          <p:cNvGraphicFramePr>
            <a:graphicFrameLocks noGrp="1"/>
          </p:cNvGraphicFramePr>
          <p:nvPr/>
        </p:nvGraphicFramePr>
        <p:xfrm>
          <a:off x="5729471" y="1095590"/>
          <a:ext cx="6018836" cy="327279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53781">
                  <a:extLst>
                    <a:ext uri="{9D8B030D-6E8A-4147-A177-3AD203B41FA5}">
                      <a16:colId xmlns:a16="http://schemas.microsoft.com/office/drawing/2014/main" val="1978188507"/>
                    </a:ext>
                  </a:extLst>
                </a:gridCol>
                <a:gridCol w="274415">
                  <a:extLst>
                    <a:ext uri="{9D8B030D-6E8A-4147-A177-3AD203B41FA5}">
                      <a16:colId xmlns:a16="http://schemas.microsoft.com/office/drawing/2014/main" val="1710802341"/>
                    </a:ext>
                  </a:extLst>
                </a:gridCol>
                <a:gridCol w="4390640">
                  <a:extLst>
                    <a:ext uri="{9D8B030D-6E8A-4147-A177-3AD203B41FA5}">
                      <a16:colId xmlns:a16="http://schemas.microsoft.com/office/drawing/2014/main" val="3535316072"/>
                    </a:ext>
                  </a:extLst>
                </a:gridCol>
              </a:tblGrid>
              <a:tr h="25019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ptos Narrow" panose="020B0004020202020204" pitchFamily="34" charset="0"/>
                        </a:rPr>
                        <a:t>Aspects Liked: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Much needed service for the community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538081"/>
                  </a:ext>
                </a:extLst>
              </a:tr>
              <a:tr h="6769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I loved hearing about this amazing program and thrilled </a:t>
                      </a:r>
                      <a:b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to hear that it is in my city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90995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Lots of useful information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31535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The enthusiasm of presenters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316209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Learning something I wasn't aware of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691300"/>
                  </a:ext>
                </a:extLst>
              </a:tr>
              <a:tr h="9004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I enjoyed learning about this program that Julie has told me about. </a:t>
                      </a:r>
                      <a:b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Both presenters are obviously very passionate about the subject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0569316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Involving Kiwanis club and Aktion clubs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3380232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Everything!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973902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Great program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425032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316F81-072F-40E2-B659-3FFD848BE7A0}"/>
              </a:ext>
            </a:extLst>
          </p:cNvPr>
          <p:cNvGraphicFramePr>
            <a:graphicFrameLocks noGrp="1"/>
          </p:cNvGraphicFramePr>
          <p:nvPr/>
        </p:nvGraphicFramePr>
        <p:xfrm>
          <a:off x="4676175" y="4673192"/>
          <a:ext cx="6771191" cy="48514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465321">
                  <a:extLst>
                    <a:ext uri="{9D8B030D-6E8A-4147-A177-3AD203B41FA5}">
                      <a16:colId xmlns:a16="http://schemas.microsoft.com/office/drawing/2014/main" val="852359227"/>
                    </a:ext>
                  </a:extLst>
                </a:gridCol>
                <a:gridCol w="253287">
                  <a:extLst>
                    <a:ext uri="{9D8B030D-6E8A-4147-A177-3AD203B41FA5}">
                      <a16:colId xmlns:a16="http://schemas.microsoft.com/office/drawing/2014/main" val="4129106813"/>
                    </a:ext>
                  </a:extLst>
                </a:gridCol>
                <a:gridCol w="4052583">
                  <a:extLst>
                    <a:ext uri="{9D8B030D-6E8A-4147-A177-3AD203B41FA5}">
                      <a16:colId xmlns:a16="http://schemas.microsoft.com/office/drawing/2014/main" val="2708012638"/>
                    </a:ext>
                  </a:extLst>
                </a:gridCol>
              </a:tblGrid>
              <a:tr h="25019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ptos Narrow" panose="020B0004020202020204" pitchFamily="34" charset="0"/>
                        </a:rPr>
                        <a:t>Did not work as well:</a:t>
                      </a:r>
                      <a:r>
                        <a:rPr lang="en-US" sz="1600" u="none" strike="noStrike" dirty="0"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I would have liked to have seen one of the videos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404717"/>
                  </a:ext>
                </a:extLst>
              </a:tr>
              <a:tr h="2298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-"/>
                      </a:pPr>
                      <a:r>
                        <a:rPr lang="en-US" sz="1500" u="none" strike="noStrike" dirty="0">
                          <a:effectLst/>
                          <a:latin typeface="Aptos Narrow" panose="020B0004020202020204" pitchFamily="34" charset="0"/>
                        </a:rPr>
                        <a:t>No internet to watch videos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67072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07C5F8C-0182-993E-B5FF-078449390D97}"/>
              </a:ext>
            </a:extLst>
          </p:cNvPr>
          <p:cNvSpPr txBox="1"/>
          <p:nvPr/>
        </p:nvSpPr>
        <p:spPr>
          <a:xfrm>
            <a:off x="213489" y="3637825"/>
            <a:ext cx="4613155" cy="2523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All of it.  I just want to help</a:t>
            </a: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Aktion Club working with local PD…win </a:t>
            </a:r>
            <a:r>
              <a:rPr lang="en-US" sz="1400" dirty="0" err="1">
                <a:latin typeface="Aptos Narrow" panose="020B0004020202020204" pitchFamily="34" charset="0"/>
              </a:rPr>
              <a:t>win</a:t>
            </a:r>
            <a:r>
              <a:rPr lang="en-US" sz="1400" dirty="0">
                <a:latin typeface="Aptos Narrow" panose="020B0004020202020204" pitchFamily="34" charset="0"/>
              </a:rPr>
              <a:t> situation</a:t>
            </a: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All of it</a:t>
            </a: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Taking this program to my club and community</a:t>
            </a: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I might take this back to our club and share the videos to start</a:t>
            </a: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Bring it to my LEOs</a:t>
            </a: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The whole blue envelope program</a:t>
            </a:r>
          </a:p>
          <a:p>
            <a:pPr marL="468619" indent="-285744" fontAlgn="b">
              <a:buFont typeface="Calibri" panose="020F0502020204030204" pitchFamily="34" charset="0"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Engage with  our local police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F98DEB9-7354-2E32-61DF-56B9B347CD93}"/>
              </a:ext>
            </a:extLst>
          </p:cNvPr>
          <p:cNvGraphicFramePr>
            <a:graphicFrameLocks noGrp="1"/>
          </p:cNvGraphicFramePr>
          <p:nvPr/>
        </p:nvGraphicFramePr>
        <p:xfrm>
          <a:off x="5741043" y="1111173"/>
          <a:ext cx="6030411" cy="3257215"/>
        </p:xfrm>
        <a:graphic>
          <a:graphicData uri="http://schemas.openxmlformats.org/drawingml/2006/table">
            <a:tbl>
              <a:tblPr/>
              <a:tblGrid>
                <a:gridCol w="6030411">
                  <a:extLst>
                    <a:ext uri="{9D8B030D-6E8A-4147-A177-3AD203B41FA5}">
                      <a16:colId xmlns:a16="http://schemas.microsoft.com/office/drawing/2014/main" val="3323639610"/>
                    </a:ext>
                  </a:extLst>
                </a:gridCol>
              </a:tblGrid>
              <a:tr h="3257215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33454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9930C1-A2E7-C307-C1CA-6C66F2C50BF7}"/>
              </a:ext>
            </a:extLst>
          </p:cNvPr>
          <p:cNvGraphicFramePr>
            <a:graphicFrameLocks noGrp="1"/>
          </p:cNvGraphicFramePr>
          <p:nvPr/>
        </p:nvGraphicFramePr>
        <p:xfrm>
          <a:off x="5104439" y="4664597"/>
          <a:ext cx="6771191" cy="474563"/>
        </p:xfrm>
        <a:graphic>
          <a:graphicData uri="http://schemas.openxmlformats.org/drawingml/2006/table">
            <a:tbl>
              <a:tblPr/>
              <a:tblGrid>
                <a:gridCol w="6771191">
                  <a:extLst>
                    <a:ext uri="{9D8B030D-6E8A-4147-A177-3AD203B41FA5}">
                      <a16:colId xmlns:a16="http://schemas.microsoft.com/office/drawing/2014/main" val="2555008435"/>
                    </a:ext>
                  </a:extLst>
                </a:gridCol>
              </a:tblGrid>
              <a:tr h="47456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57565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F74AD5-5C4F-4BE1-B871-52E21ACAE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80"/>
              </p:ext>
            </p:extLst>
          </p:nvPr>
        </p:nvGraphicFramePr>
        <p:xfrm>
          <a:off x="265043" y="3631096"/>
          <a:ext cx="4532244" cy="2544417"/>
        </p:xfrm>
        <a:graphic>
          <a:graphicData uri="http://schemas.openxmlformats.org/drawingml/2006/table">
            <a:tbl>
              <a:tblPr/>
              <a:tblGrid>
                <a:gridCol w="4532244">
                  <a:extLst>
                    <a:ext uri="{9D8B030D-6E8A-4147-A177-3AD203B41FA5}">
                      <a16:colId xmlns:a16="http://schemas.microsoft.com/office/drawing/2014/main" val="3991837451"/>
                    </a:ext>
                  </a:extLst>
                </a:gridCol>
              </a:tblGrid>
              <a:tr h="2544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8848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D8B1E0-68B0-71C3-7C9D-88209C1C7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80367"/>
              </p:ext>
            </p:extLst>
          </p:nvPr>
        </p:nvGraphicFramePr>
        <p:xfrm>
          <a:off x="185530" y="3684104"/>
          <a:ext cx="4678018" cy="25046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78018">
                  <a:extLst>
                    <a:ext uri="{9D8B030D-6E8A-4147-A177-3AD203B41FA5}">
                      <a16:colId xmlns:a16="http://schemas.microsoft.com/office/drawing/2014/main" val="2268857291"/>
                    </a:ext>
                  </a:extLst>
                </a:gridCol>
              </a:tblGrid>
              <a:tr h="2504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2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7E2B0-3472-6D04-032D-C0416F3D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58DE-A70C-D712-BEC8-0D82E701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5" y="380053"/>
            <a:ext cx="4278890" cy="572295"/>
          </a:xfrm>
        </p:spPr>
        <p:txBody>
          <a:bodyPr/>
          <a:lstStyle/>
          <a:p>
            <a:r>
              <a:rPr lang="en-US" sz="1800" dirty="0"/>
              <a:t>Impact of pediatric trauma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7F9819-EE5E-EDFA-4603-73770065EC30}"/>
              </a:ext>
            </a:extLst>
          </p:cNvPr>
          <p:cNvGraphicFramePr>
            <a:graphicFrameLocks noGrp="1"/>
          </p:cNvGraphicFramePr>
          <p:nvPr/>
        </p:nvGraphicFramePr>
        <p:xfrm>
          <a:off x="213489" y="1229172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E33894-51A3-C247-7AE1-BA651ADEB01D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AD313-A769-3817-D807-3E3D49A86FAC}"/>
              </a:ext>
            </a:extLst>
          </p:cNvPr>
          <p:cNvSpPr txBox="1"/>
          <p:nvPr/>
        </p:nvSpPr>
        <p:spPr>
          <a:xfrm>
            <a:off x="5722382" y="1155616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6A51E-318A-CCFA-205C-0CFC694F39AB}"/>
              </a:ext>
            </a:extLst>
          </p:cNvPr>
          <p:cNvSpPr txBox="1"/>
          <p:nvPr/>
        </p:nvSpPr>
        <p:spPr>
          <a:xfrm>
            <a:off x="4941399" y="4531652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C7638-2960-39F5-C84D-1A6867A79C9C}"/>
              </a:ext>
            </a:extLst>
          </p:cNvPr>
          <p:cNvSpPr txBox="1"/>
          <p:nvPr/>
        </p:nvSpPr>
        <p:spPr>
          <a:xfrm>
            <a:off x="7176306" y="4519406"/>
            <a:ext cx="4451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Sabon Next LT" panose="02000500000000000000" pitchFamily="2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It was all good. I knew it would make me cry, but that’s just me. They were happy tears though. So good to know there are these wonderful things for kids.</a:t>
            </a:r>
          </a:p>
          <a:p>
            <a:pPr fontAlgn="b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F2D47-AD5A-8E5E-2B6D-2FCBEFA665BF}"/>
              </a:ext>
            </a:extLst>
          </p:cNvPr>
          <p:cNvSpPr txBox="1"/>
          <p:nvPr/>
        </p:nvSpPr>
        <p:spPr>
          <a:xfrm>
            <a:off x="397285" y="3538832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54161F9-2947-1CBA-FA29-22D43CAF7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75419"/>
              </p:ext>
            </p:extLst>
          </p:nvPr>
        </p:nvGraphicFramePr>
        <p:xfrm>
          <a:off x="7176306" y="1183844"/>
          <a:ext cx="4444676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enjoyed learning more about what the children’s fund has to offer like the car seat stickers &amp; kits for parents of special need kids.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 presentation by Jennifer Chavez. </a:t>
                      </a:r>
                      <a:b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Clearly communicated, heartfelt and expressive. 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knowledge and emotions 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presenters were very knowledgeable 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voices from the front of the room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about PTP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like the report about how the hospitals use the funding.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Great examples and explanations 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402F6A0-0DE6-1968-2025-61EF06AC6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85102"/>
              </p:ext>
            </p:extLst>
          </p:nvPr>
        </p:nvGraphicFramePr>
        <p:xfrm>
          <a:off x="397285" y="4003966"/>
          <a:ext cx="445770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was all good. Were inspired to do a safety day and booths at farmers market.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Ways to participate and share with other club about this really important program.</a:t>
                      </a:r>
                      <a:b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Also, grant possibilities. 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Our club has done both helmets and car seats.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Might contact them about donating car seats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Bring back the idea for fundraising.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0" dirty="0">
                          <a:solidFill>
                            <a:srgbClr val="333333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it again.  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90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FF3D9-392C-732A-0485-AE55F3F5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4AD5-6651-1325-3CF0-D29C03E4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86" y="380053"/>
            <a:ext cx="3777150" cy="572295"/>
          </a:xfrm>
        </p:spPr>
        <p:txBody>
          <a:bodyPr/>
          <a:lstStyle/>
          <a:p>
            <a:r>
              <a:rPr lang="en-US" sz="1800" dirty="0"/>
              <a:t>Ask – More than just a 3- letter word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4CB863-CA71-AC43-FF35-EE20AA535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28980"/>
              </p:ext>
            </p:extLst>
          </p:nvPr>
        </p:nvGraphicFramePr>
        <p:xfrm>
          <a:off x="213489" y="1229172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8ACA966-92EA-1CDA-C496-958975D71ACE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1DFCC-434F-78D1-11F2-ABE63EFFDE2D}"/>
              </a:ext>
            </a:extLst>
          </p:cNvPr>
          <p:cNvSpPr txBox="1"/>
          <p:nvPr/>
        </p:nvSpPr>
        <p:spPr>
          <a:xfrm>
            <a:off x="5722382" y="1155616"/>
            <a:ext cx="14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Aspects Liked: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C949D-82A8-C38A-11DA-FE3DE8DF3A4B}"/>
              </a:ext>
            </a:extLst>
          </p:cNvPr>
          <p:cNvSpPr txBox="1"/>
          <p:nvPr/>
        </p:nvSpPr>
        <p:spPr>
          <a:xfrm>
            <a:off x="4941399" y="4531652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600" b="1" dirty="0">
                <a:latin typeface="Aptos Narrow" panose="020B0004020202020204" pitchFamily="34" charset="0"/>
              </a:rPr>
              <a:t>Did not work as well:</a:t>
            </a:r>
            <a:r>
              <a:rPr lang="en-US" sz="1600" dirty="0">
                <a:latin typeface="Aptos Narrow" panose="020B00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04FEC-10BB-E3F6-FC89-E34A4CD624D5}"/>
              </a:ext>
            </a:extLst>
          </p:cNvPr>
          <p:cNvSpPr txBox="1"/>
          <p:nvPr/>
        </p:nvSpPr>
        <p:spPr>
          <a:xfrm>
            <a:off x="7176306" y="4519406"/>
            <a:ext cx="445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 enjoyed the seminar. 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Needed more concrete examples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938A0-4756-A82E-93A9-755C1EECC238}"/>
              </a:ext>
            </a:extLst>
          </p:cNvPr>
          <p:cNvSpPr txBox="1"/>
          <p:nvPr/>
        </p:nvSpPr>
        <p:spPr>
          <a:xfrm>
            <a:off x="397285" y="3538832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2E12EE7-677C-F8C1-6938-B4002B65A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49722"/>
              </p:ext>
            </p:extLst>
          </p:nvPr>
        </p:nvGraphicFramePr>
        <p:xfrm>
          <a:off x="7183314" y="1155616"/>
          <a:ext cx="4444676" cy="2944524"/>
        </p:xfrm>
        <a:graphic>
          <a:graphicData uri="http://schemas.openxmlformats.org/drawingml/2006/table">
            <a:tbl>
              <a:tblPr firstRow="1" firstCol="1" bandRow="1"/>
              <a:tblGrid>
                <a:gridCol w="4444676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Good speaker and suggestions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OMG, Judy is GREAT. Please keep bringing her back!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Learning how to ask.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open ended ask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Kept people engaged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Lots of new info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22596"/>
                  </a:ext>
                </a:extLst>
              </a:tr>
              <a:tr h="235614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4259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AF5A599-F1FC-CC5F-759A-D7A0AA358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74204"/>
              </p:ext>
            </p:extLst>
          </p:nvPr>
        </p:nvGraphicFramePr>
        <p:xfrm>
          <a:off x="397285" y="4003966"/>
          <a:ext cx="4457700" cy="2459990"/>
        </p:xfrm>
        <a:graphic>
          <a:graphicData uri="http://schemas.openxmlformats.org/drawingml/2006/table">
            <a:tbl>
              <a:tblPr firstRow="1" firstCol="1" bandRow="1"/>
              <a:tblGrid>
                <a:gridCol w="4457700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ASK </a:t>
                      </a:r>
                      <a:r>
                        <a:rPr lang="en-US" sz="1400" kern="100" dirty="0" err="1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ing</a:t>
                      </a: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Learn to ask.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Everything Judy suggested!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Don't be afraid to ask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4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"ASK"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00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AA986-9E65-1D99-A2B8-17A4ACBA4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9B71-F38D-A975-2CD4-28CD93E6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89" y="93905"/>
            <a:ext cx="4903920" cy="572295"/>
          </a:xfrm>
        </p:spPr>
        <p:txBody>
          <a:bodyPr/>
          <a:lstStyle/>
          <a:p>
            <a:r>
              <a:rPr lang="en-US" sz="1800" dirty="0"/>
              <a:t>Go bananas! A more </a:t>
            </a:r>
            <a:br>
              <a:rPr lang="en-US" sz="1800" dirty="0"/>
            </a:br>
            <a:r>
              <a:rPr lang="en-US" sz="1800" dirty="0"/>
              <a:t>“a-peeling” member experience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66E80E-2B22-9385-2486-4F9485D50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97830"/>
              </p:ext>
            </p:extLst>
          </p:nvPr>
        </p:nvGraphicFramePr>
        <p:xfrm>
          <a:off x="213489" y="775906"/>
          <a:ext cx="4590001" cy="197104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22358">
                  <a:extLst>
                    <a:ext uri="{9D8B030D-6E8A-4147-A177-3AD203B41FA5}">
                      <a16:colId xmlns:a16="http://schemas.microsoft.com/office/drawing/2014/main" val="718944165"/>
                    </a:ext>
                  </a:extLst>
                </a:gridCol>
                <a:gridCol w="225143">
                  <a:extLst>
                    <a:ext uri="{9D8B030D-6E8A-4147-A177-3AD203B41FA5}">
                      <a16:colId xmlns:a16="http://schemas.microsoft.com/office/drawing/2014/main" val="22541212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146272891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482737782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3773518481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449402694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285628746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Excellent</a:t>
                      </a:r>
                      <a:b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Poor</a:t>
                      </a:r>
                      <a:b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790872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950184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4215504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Valuable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8046306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Insightful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581331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Engaging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184059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Motivating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7378678"/>
                  </a:ext>
                </a:extLst>
              </a:tr>
              <a:tr h="18923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Actionable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1" marR="6351" marT="6351" marB="0"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6821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05F2A9-56BE-9EB5-EED8-957BD305F5E2}"/>
              </a:ext>
            </a:extLst>
          </p:cNvPr>
          <p:cNvSpPr txBox="1"/>
          <p:nvPr/>
        </p:nvSpPr>
        <p:spPr>
          <a:xfrm>
            <a:off x="213489" y="3637825"/>
            <a:ext cx="461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en-US" sz="1600" dirty="0">
              <a:latin typeface="Aptos Narrow" panose="020B0004020202020204" pitchFamily="34" charset="0"/>
            </a:endParaRPr>
          </a:p>
          <a:p>
            <a:pPr fontAlgn="b"/>
            <a:endParaRPr lang="en-US" sz="1600" dirty="0"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86BF6-746A-D4DE-3F82-378E30125B62}"/>
              </a:ext>
            </a:extLst>
          </p:cNvPr>
          <p:cNvSpPr txBox="1"/>
          <p:nvPr/>
        </p:nvSpPr>
        <p:spPr>
          <a:xfrm>
            <a:off x="5768562" y="657901"/>
            <a:ext cx="1290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ptos Narrow" panose="020B0004020202020204" pitchFamily="34" charset="0"/>
              </a:rPr>
              <a:t>Aspects Liked: </a:t>
            </a:r>
            <a:endParaRPr lang="en-US" sz="14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18F62-AD66-E3DB-C627-48D89335B331}"/>
              </a:ext>
            </a:extLst>
          </p:cNvPr>
          <p:cNvSpPr txBox="1"/>
          <p:nvPr/>
        </p:nvSpPr>
        <p:spPr>
          <a:xfrm>
            <a:off x="4803490" y="5115357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>
              <a:buNone/>
            </a:pPr>
            <a:r>
              <a:rPr lang="en-US" sz="1400" b="1" dirty="0">
                <a:latin typeface="Aptos Narrow" panose="020B0004020202020204" pitchFamily="34" charset="0"/>
              </a:rPr>
              <a:t>Did not work as well:</a:t>
            </a:r>
            <a:r>
              <a:rPr lang="en-US" sz="1400" dirty="0">
                <a:latin typeface="Aptos Narrow" panose="020B000402020202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6F005-6061-D6E1-7B5B-26EA5B40CC8D}"/>
              </a:ext>
            </a:extLst>
          </p:cNvPr>
          <p:cNvSpPr txBox="1"/>
          <p:nvPr/>
        </p:nvSpPr>
        <p:spPr>
          <a:xfrm>
            <a:off x="107918" y="2818615"/>
            <a:ext cx="274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ptos Narrow" panose="020B0004020202020204" pitchFamily="34" charset="0"/>
              </a:rPr>
              <a:t>Ideas you would like to implement:</a:t>
            </a:r>
          </a:p>
          <a:p>
            <a:endParaRPr lang="en-US" sz="1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7055AEC-7564-D02E-CAF6-83488A852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7574"/>
              </p:ext>
            </p:extLst>
          </p:nvPr>
        </p:nvGraphicFramePr>
        <p:xfrm>
          <a:off x="7020064" y="666757"/>
          <a:ext cx="5006032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5006032">
                  <a:extLst>
                    <a:ext uri="{9D8B030D-6E8A-4147-A177-3AD203B41FA5}">
                      <a16:colId xmlns:a16="http://schemas.microsoft.com/office/drawing/2014/main" val="3243784755"/>
                    </a:ext>
                  </a:extLst>
                </a:gridCol>
              </a:tblGrid>
              <a:tr h="3528635">
                <a:tc>
                  <a:txBody>
                    <a:bodyPr/>
                    <a:lstStyle/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New way of encouraging us focusing to improve our clubs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Having fun is important.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Very fun to listen to.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Up-beat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John did a great job!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ideas to improve meetings and motivate members.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The banana ball philosophy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Sharing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Savanah bananas story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Real life example with the success of the Savanna Bananas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Inspiration to add entertainment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ideas for engaging meetings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Good speaker , good ideas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Energetic! Full of ideas!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Discussing fun ways to keep members engaged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Well organized, great info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Innovative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Great topic and tie in! </a:t>
                      </a:r>
                    </a:p>
                    <a:p>
                      <a:pPr marL="285750" indent="-285750">
                        <a:buFont typeface="Aptos Narrow" panose="020B0004020202020204" pitchFamily="34" charset="0"/>
                        <a:buChar char="–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Awesome job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14238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0" marR="0" indent="0">
                        <a:buFont typeface="Aptos Narrow" panose="020B0004020202020204" pitchFamily="34" charset="0"/>
                        <a:buNone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5722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0" marR="0" indent="0">
                        <a:buFont typeface="Aptos Narrow" panose="020B0004020202020204" pitchFamily="34" charset="0"/>
                        <a:buNone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98978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285750" marR="0" indent="-285750">
                        <a:buFont typeface="Aptos Narrow" panose="020B00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255147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44025"/>
                  </a:ext>
                </a:extLst>
              </a:tr>
              <a:tr h="1680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5659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F0E6F8C-95BF-B224-B9E1-3D907EFC3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45898"/>
              </p:ext>
            </p:extLst>
          </p:nvPr>
        </p:nvGraphicFramePr>
        <p:xfrm>
          <a:off x="375535" y="3080225"/>
          <a:ext cx="5134015" cy="4898390"/>
        </p:xfrm>
        <a:graphic>
          <a:graphicData uri="http://schemas.openxmlformats.org/drawingml/2006/table">
            <a:tbl>
              <a:tblPr firstRow="1" firstCol="1" bandRow="1"/>
              <a:tblGrid>
                <a:gridCol w="5134015">
                  <a:extLst>
                    <a:ext uri="{9D8B030D-6E8A-4147-A177-3AD203B41FA5}">
                      <a16:colId xmlns:a16="http://schemas.microsoft.com/office/drawing/2014/main" val="135273438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 like to invite him to our division meeting as a speaker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Use costumes at meeting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Several great ideas!!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Learn how to implement something different for the club meeting.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Change meeting format.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Surprising our members and creating FOMO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Other club ideas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More theme meetings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Make it fun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"Make it about members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Add themes, jokes, prizes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Give members FOMO"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Changing up meetings to be more interactive and entertaining.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 more creative and fun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 bold, be different, make ‘FOMO’ your goal.  It’s all about the members.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Think of jumping the shark!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Definitely will be trying new/fun ideas when I become president! 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r>
                        <a:rPr lang="en-US" sz="1200" kern="100" dirty="0"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Add fun to our meetings</a:t>
                      </a:r>
                    </a:p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4075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71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6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16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83949"/>
                  </a:ext>
                </a:extLst>
              </a:tr>
              <a:tr h="190330">
                <a:tc>
                  <a:txBody>
                    <a:bodyPr/>
                    <a:lstStyle/>
                    <a:p>
                      <a:pPr marL="171450" marR="0" indent="-171450">
                        <a:buFont typeface="Arial" panose="020B0604020202020204" pitchFamily="34" charset="0"/>
                        <a:buChar char="–"/>
                      </a:pPr>
                      <a:endParaRPr lang="en-US" sz="1400" kern="100" dirty="0">
                        <a:effectLst/>
                        <a:latin typeface="Aptos Narrow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70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1B5EDB-B1E6-2545-05C6-52F9896E0DDE}"/>
              </a:ext>
            </a:extLst>
          </p:cNvPr>
          <p:cNvSpPr txBox="1"/>
          <p:nvPr/>
        </p:nvSpPr>
        <p:spPr>
          <a:xfrm>
            <a:off x="7020064" y="5115357"/>
            <a:ext cx="36633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The topic is fun and easy to understand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Mic was not working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No mic</a:t>
            </a:r>
          </a:p>
          <a:p>
            <a:pPr marL="285750" indent="-285750" fontAlgn="b">
              <a:buFont typeface="Aptos Narrow" panose="020B0004020202020204" pitchFamily="34" charset="0"/>
              <a:buChar char="–"/>
            </a:pPr>
            <a:r>
              <a:rPr lang="en-US" sz="1400" dirty="0">
                <a:latin typeface="Aptos Narrow" panose="020B0004020202020204" pitchFamily="34" charset="0"/>
              </a:rPr>
              <a:t>I loved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686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990000"/>
      </a:accent1>
      <a:accent2>
        <a:srgbClr val="E92727"/>
      </a:accent2>
      <a:accent3>
        <a:srgbClr val="E92727"/>
      </a:accent3>
      <a:accent4>
        <a:srgbClr val="990000"/>
      </a:accent4>
      <a:accent5>
        <a:srgbClr val="FF7070"/>
      </a:accent5>
      <a:accent6>
        <a:srgbClr val="C30505"/>
      </a:accent6>
      <a:hlink>
        <a:srgbClr val="CC9900"/>
      </a:hlink>
      <a:folHlink>
        <a:srgbClr val="66669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71af3243-3dd4-4a8d-8c0d-dd76da1f02a5"/>
    <ds:schemaRef ds:uri="http://purl.org/dc/elements/1.1/"/>
    <ds:schemaRef ds:uri="http://schemas.microsoft.com/office/2006/metadata/properties"/>
    <ds:schemaRef ds:uri="230e9df3-be65-4c73-a93b-d1236ebd677e"/>
    <ds:schemaRef ds:uri="http://schemas.microsoft.com/office/2006/documentManagement/types"/>
    <ds:schemaRef ds:uri="http://schemas.microsoft.com/sharepoint/v3"/>
    <ds:schemaRef ds:uri="16c05727-aa75-4e4a-9b5f-8a80a1165891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6674</Words>
  <Application>Microsoft Office PowerPoint</Application>
  <PresentationFormat>Widescreen</PresentationFormat>
  <Paragraphs>2003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 Narrow</vt:lpstr>
      <vt:lpstr>Arial</vt:lpstr>
      <vt:lpstr>Arial Black</vt:lpstr>
      <vt:lpstr>Calibri</vt:lpstr>
      <vt:lpstr>Sabon Next LT</vt:lpstr>
      <vt:lpstr>Wingdings</vt:lpstr>
      <vt:lpstr>Custom</vt:lpstr>
      <vt:lpstr>QR code Seminar survey findings   Mid-year South Burbank, CA  Jan 31, 2026</vt:lpstr>
      <vt:lpstr>methodology</vt:lpstr>
      <vt:lpstr>methodology</vt:lpstr>
      <vt:lpstr>PowerPoint Presentation</vt:lpstr>
      <vt:lpstr>PowerPoint Presentation</vt:lpstr>
      <vt:lpstr>Aktion in Action</vt:lpstr>
      <vt:lpstr>Impact of pediatric trauma</vt:lpstr>
      <vt:lpstr>Ask – More than just a 3- letter word</vt:lpstr>
      <vt:lpstr>Go bananas! A more  “a-peeling” member experience</vt:lpstr>
      <vt:lpstr>Maximizing partnerships with local governments</vt:lpstr>
      <vt:lpstr>Community based/ single purpose clubs</vt:lpstr>
      <vt:lpstr>Supporting mental health initiatives</vt:lpstr>
      <vt:lpstr>Supporting mental health initiatives, con’t</vt:lpstr>
      <vt:lpstr>Effectively using Instagram &amp; facebook</vt:lpstr>
      <vt:lpstr>Youth protection</vt:lpstr>
      <vt:lpstr>Service project ideas</vt:lpstr>
      <vt:lpstr>Being part of a club building team</vt:lpstr>
      <vt:lpstr>Social media and kiwanis</vt:lpstr>
      <vt:lpstr>On-to-manila</vt:lpstr>
      <vt:lpstr>Leading a club building team</vt:lpstr>
      <vt:lpstr>Artificial intelligence hands-on practice</vt:lpstr>
      <vt:lpstr>Risk management</vt:lpstr>
      <vt:lpstr>CPR FOR CLUB GROWTH</vt:lpstr>
      <vt:lpstr>CPR FOR CLUB GROWTH, con’t</vt:lpstr>
      <vt:lpstr>Strategies to energize and grow your club</vt:lpstr>
      <vt:lpstr>Strategies to energize and grow your club, con’t</vt:lpstr>
      <vt:lpstr>Losing members?  This may be why</vt:lpstr>
      <vt:lpstr>Secretary/treasurer training</vt:lpstr>
      <vt:lpstr>Utilizing online organizational tools</vt:lpstr>
      <vt:lpstr>Artificial intelligence</vt:lpstr>
      <vt:lpstr>60 Years of impact: How your yes! makes a difference</vt:lpstr>
      <vt:lpstr>The quest for happiness: choosing joy, inspiring service</vt:lpstr>
      <vt:lpstr>The quest for happiness: choosing joy, inspiring service, Con’t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Kelsey Crawford</dc:creator>
  <cp:lastModifiedBy>Kelsey Crawford</cp:lastModifiedBy>
  <cp:revision>11</cp:revision>
  <cp:lastPrinted>2026-02-08T21:15:01Z</cp:lastPrinted>
  <dcterms:created xsi:type="dcterms:W3CDTF">2025-05-05T19:45:02Z</dcterms:created>
  <dcterms:modified xsi:type="dcterms:W3CDTF">2026-02-12T15:48:35Z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