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57" r:id="rId4"/>
    <p:sldId id="260" r:id="rId5"/>
    <p:sldId id="259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A4047-BC67-43C9-ACDF-D5034BC88658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E83AE-8C14-48B9-BF8B-C852B9AD5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4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E83AE-8C14-48B9-BF8B-C852B9AD535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92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7D12-A506-49F5-9BCA-AA59A657331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5B09-AECA-467D-9E45-90A8AAC2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4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7D12-A506-49F5-9BCA-AA59A657331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5B09-AECA-467D-9E45-90A8AAC2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9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7D12-A506-49F5-9BCA-AA59A657331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5B09-AECA-467D-9E45-90A8AAC2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80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7D12-A506-49F5-9BCA-AA59A657331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5B09-AECA-467D-9E45-90A8AAC2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2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7D12-A506-49F5-9BCA-AA59A657331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5B09-AECA-467D-9E45-90A8AAC2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9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7D12-A506-49F5-9BCA-AA59A657331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5B09-AECA-467D-9E45-90A8AAC2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9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7D12-A506-49F5-9BCA-AA59A657331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5B09-AECA-467D-9E45-90A8AAC2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3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7D12-A506-49F5-9BCA-AA59A657331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5B09-AECA-467D-9E45-90A8AAC2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7D12-A506-49F5-9BCA-AA59A657331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5B09-AECA-467D-9E45-90A8AAC2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28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7D12-A506-49F5-9BCA-AA59A657331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5B09-AECA-467D-9E45-90A8AAC2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2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7D12-A506-49F5-9BCA-AA59A657331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5B09-AECA-467D-9E45-90A8AAC2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7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27D12-A506-49F5-9BCA-AA59A657331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E5B09-AECA-467D-9E45-90A8AAC2D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CNH Kiwanis Task Force: Governance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6, 2017</a:t>
            </a:r>
          </a:p>
          <a:p>
            <a:r>
              <a:rPr lang="en-US" dirty="0" smtClean="0"/>
              <a:t>Kick-off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1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 </a:t>
            </a:r>
            <a:r>
              <a:rPr lang="en-US" b="1" dirty="0"/>
              <a:t>task force</a:t>
            </a:r>
            <a:r>
              <a:rPr lang="en-US" dirty="0"/>
              <a:t> (TF) is a unit or formation established to work on a single defined </a:t>
            </a:r>
            <a:r>
              <a:rPr lang="en-US" b="1" dirty="0"/>
              <a:t>task</a:t>
            </a:r>
            <a:r>
              <a:rPr lang="en-US" dirty="0"/>
              <a:t> or </a:t>
            </a:r>
            <a:r>
              <a:rPr lang="en-US" dirty="0" smtClean="0"/>
              <a:t>activity </a:t>
            </a:r>
          </a:p>
          <a:p>
            <a:pPr lvl="1"/>
            <a:r>
              <a:rPr lang="en-US" dirty="0" smtClean="0"/>
              <a:t>Source:  Wikipedia</a:t>
            </a:r>
          </a:p>
          <a:p>
            <a:r>
              <a:rPr lang="en-US" dirty="0" smtClean="0"/>
              <a:t>“Governance Task Force” Members (from October 9, 2016 Board Meeting Minutes):</a:t>
            </a:r>
          </a:p>
          <a:p>
            <a:pPr lvl="1"/>
            <a:r>
              <a:rPr lang="en-US" dirty="0" smtClean="0"/>
              <a:t>Grant Imper, Chair</a:t>
            </a:r>
          </a:p>
          <a:p>
            <a:pPr lvl="1"/>
            <a:r>
              <a:rPr lang="en-US" dirty="0" smtClean="0"/>
              <a:t>Gary Gray</a:t>
            </a:r>
          </a:p>
          <a:p>
            <a:pPr lvl="1"/>
            <a:r>
              <a:rPr lang="en-US" dirty="0" smtClean="0"/>
              <a:t>Jim Koontz</a:t>
            </a:r>
          </a:p>
          <a:p>
            <a:pPr lvl="1"/>
            <a:r>
              <a:rPr lang="en-US" dirty="0" smtClean="0"/>
              <a:t>Doug Frost</a:t>
            </a:r>
          </a:p>
          <a:p>
            <a:pPr lvl="1"/>
            <a:r>
              <a:rPr lang="en-US" dirty="0" smtClean="0"/>
              <a:t>Rocio Brooks</a:t>
            </a:r>
          </a:p>
          <a:p>
            <a:pPr lvl="1"/>
            <a:r>
              <a:rPr lang="en-US" dirty="0" smtClean="0"/>
              <a:t>Ron Rothacher</a:t>
            </a:r>
          </a:p>
          <a:p>
            <a:pPr lvl="1"/>
            <a:r>
              <a:rPr lang="en-US" dirty="0" smtClean="0"/>
              <a:t>Pete Edwards, Governor</a:t>
            </a:r>
          </a:p>
          <a:p>
            <a:pPr lvl="1"/>
            <a:r>
              <a:rPr lang="en-US" dirty="0" smtClean="0"/>
              <a:t>Joni Ackerman, Governor-Elect</a:t>
            </a:r>
          </a:p>
          <a:p>
            <a:pPr lvl="1"/>
            <a:r>
              <a:rPr lang="en-US" dirty="0" smtClean="0"/>
              <a:t>Mark McDonald, Secretary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396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Governance Task Force</a:t>
            </a:r>
            <a:br>
              <a:rPr lang="en-US" sz="2800" dirty="0" smtClean="0"/>
            </a:br>
            <a:r>
              <a:rPr lang="en-US" sz="2800" dirty="0" smtClean="0"/>
              <a:t>Kick-Off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Thursday, January 12, 2017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Deliverable:  Plan to be presented at Mid-Year South BOT Meeting March 3, 2017</a:t>
            </a:r>
          </a:p>
          <a:p>
            <a:r>
              <a:rPr lang="en-US" dirty="0" smtClean="0"/>
              <a:t>Proposed Kick-off Meeting Agenda</a:t>
            </a:r>
          </a:p>
          <a:p>
            <a:pPr lvl="1"/>
            <a:r>
              <a:rPr lang="en-US" dirty="0" smtClean="0"/>
              <a:t>Governance:  What is it?</a:t>
            </a:r>
          </a:p>
          <a:p>
            <a:pPr lvl="1"/>
            <a:r>
              <a:rPr lang="en-US" dirty="0" smtClean="0"/>
              <a:t>What are possible Key Issues around Governance facing CNH District?</a:t>
            </a:r>
          </a:p>
          <a:p>
            <a:pPr lvl="1"/>
            <a:r>
              <a:rPr lang="en-US" dirty="0" smtClean="0"/>
              <a:t>What are the Priorities of these issues?</a:t>
            </a:r>
          </a:p>
          <a:p>
            <a:pPr lvl="1"/>
            <a:r>
              <a:rPr lang="en-US" dirty="0" smtClean="0"/>
              <a:t>What are the Top 3 that the task force can focus and address this Kiwanis Year 2016-2017?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86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Governance-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b="1" dirty="0"/>
              <a:t>Governance</a:t>
            </a:r>
            <a:r>
              <a:rPr lang="en-US" dirty="0"/>
              <a:t> is the process of providing strategic leadership to a </a:t>
            </a:r>
            <a:r>
              <a:rPr lang="en-US" b="1" dirty="0"/>
              <a:t>nonprofit organization</a:t>
            </a:r>
            <a:r>
              <a:rPr lang="en-US" dirty="0"/>
              <a:t>. It entails the functions of setting direction, making policy and strategy decisions, overseeing and monitoring </a:t>
            </a:r>
            <a:r>
              <a:rPr lang="en-US" b="1" dirty="0"/>
              <a:t>organizational</a:t>
            </a:r>
            <a:r>
              <a:rPr lang="en-US" dirty="0"/>
              <a:t> performance, and ensuring overall accountability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Nonprofit Governance, Univ. of Missouri- Kansas City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Just a </a:t>
            </a:r>
            <a:r>
              <a:rPr lang="en-US" dirty="0" smtClean="0"/>
              <a:t>Thought…Our Mission </a:t>
            </a:r>
            <a:r>
              <a:rPr lang="en-US" dirty="0" smtClean="0"/>
              <a:t>as CNH Officers, reinforced</a:t>
            </a:r>
            <a:r>
              <a:rPr lang="en-US" dirty="0" smtClean="0"/>
              <a:t> </a:t>
            </a:r>
            <a:r>
              <a:rPr lang="en-US" dirty="0" smtClean="0"/>
              <a:t>during the October Board Retreat:</a:t>
            </a:r>
          </a:p>
          <a:p>
            <a:pPr lvl="1"/>
            <a:r>
              <a:rPr lang="en-US" dirty="0" smtClean="0"/>
              <a:t>Provide resources to member clubs/members in order to support club strength and growth, in keeping with the main elements of the I-Plan </a:t>
            </a:r>
          </a:p>
          <a:p>
            <a:pPr lvl="2"/>
            <a:r>
              <a:rPr lang="en-US" dirty="0" smtClean="0"/>
              <a:t>Inspiration: Membership and Engagement</a:t>
            </a:r>
          </a:p>
          <a:p>
            <a:pPr lvl="2"/>
            <a:r>
              <a:rPr lang="en-US" dirty="0" smtClean="0"/>
              <a:t>Impact:  Meaningful Service</a:t>
            </a:r>
          </a:p>
          <a:p>
            <a:pPr lvl="2"/>
            <a:r>
              <a:rPr lang="en-US" dirty="0" smtClean="0"/>
              <a:t>Image: Our Kiwanis Image</a:t>
            </a:r>
          </a:p>
          <a:p>
            <a:pPr lvl="2"/>
            <a:r>
              <a:rPr lang="en-US" dirty="0" smtClean="0"/>
              <a:t>Investment: Financial Viability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78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Strawman:</a:t>
            </a:r>
            <a:br>
              <a:rPr lang="en-US" dirty="0" smtClean="0"/>
            </a:br>
            <a:r>
              <a:rPr lang="en-US" dirty="0" smtClean="0"/>
              <a:t>Possible Key Issues Facing CNH District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Qualifications for District Officers</a:t>
            </a:r>
          </a:p>
          <a:p>
            <a:r>
              <a:rPr lang="en-US" dirty="0" smtClean="0"/>
              <a:t>History of the Board members transition from the “LTG Board of Trustees” to the “Elected Region Trustees” has led to debate:</a:t>
            </a:r>
          </a:p>
          <a:p>
            <a:pPr lvl="1"/>
            <a:r>
              <a:rPr lang="en-US" dirty="0" smtClean="0"/>
              <a:t>Are “new LTGs” since the transition qualified  to run for Governor-Elect?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Committee Structures</a:t>
            </a:r>
          </a:p>
          <a:p>
            <a:r>
              <a:rPr lang="en-US" dirty="0" smtClean="0"/>
              <a:t>The current District Committee System is extensive and complex and may not be structured to support efficient decision making to support the District Board </a:t>
            </a:r>
          </a:p>
          <a:p>
            <a:pPr lvl="1"/>
            <a:r>
              <a:rPr lang="en-US" dirty="0" smtClean="0"/>
              <a:t>Committee responsiveness/priorities to the Governor/Governor-Elect vs. the Trustees </a:t>
            </a:r>
          </a:p>
          <a:p>
            <a:pPr lvl="2"/>
            <a:r>
              <a:rPr lang="en-US" dirty="0" smtClean="0"/>
              <a:t>E.g. Board Development of Trustees initiative</a:t>
            </a:r>
          </a:p>
          <a:p>
            <a:pPr lvl="1"/>
            <a:r>
              <a:rPr lang="en-US" dirty="0" smtClean="0"/>
              <a:t>Several Committees touching strategic initiatives between Policy/Laws &amp; Regulations/… leading to slow final resolutions</a:t>
            </a:r>
          </a:p>
          <a:p>
            <a:pPr lvl="1"/>
            <a:r>
              <a:rPr lang="en-US" dirty="0" smtClean="0"/>
              <a:t>No Board Members required to be on Committees</a:t>
            </a:r>
          </a:p>
          <a:p>
            <a:pPr lvl="1"/>
            <a:r>
              <a:rPr lang="en-US" dirty="0" smtClean="0"/>
              <a:t>Committee member makeup has no policy requiring approval by the District Board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Inspiration/Impact/Image</a:t>
            </a:r>
          </a:p>
          <a:p>
            <a:r>
              <a:rPr lang="en-US" dirty="0" smtClean="0"/>
              <a:t>District officers backgrounds and experience to serve may be suspect</a:t>
            </a:r>
          </a:p>
          <a:p>
            <a:pPr lvl="1"/>
            <a:r>
              <a:rPr lang="en-US" dirty="0" smtClean="0"/>
              <a:t>Candidates may not be fully vetted by “background checks” at the Trustee level</a:t>
            </a:r>
          </a:p>
        </p:txBody>
      </p:sp>
    </p:spTree>
    <p:extLst>
      <p:ext uri="{BB962C8B-B14F-4D97-AF65-F5344CB8AC3E}">
        <p14:creationId xmlns:p14="http://schemas.microsoft.com/office/powerpoint/2010/main" val="902193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Alignment on Key Issues</a:t>
            </a:r>
          </a:p>
          <a:p>
            <a:r>
              <a:rPr lang="en-US" dirty="0" smtClean="0"/>
              <a:t>Priorities</a:t>
            </a:r>
          </a:p>
          <a:p>
            <a:r>
              <a:rPr lang="en-US" dirty="0" smtClean="0"/>
              <a:t>Action Plan Development to Support Top 3</a:t>
            </a:r>
          </a:p>
          <a:p>
            <a:pPr lvl="1"/>
            <a:r>
              <a:rPr lang="en-US" dirty="0" smtClean="0"/>
              <a:t>Subcommittees?</a:t>
            </a:r>
          </a:p>
          <a:p>
            <a:pPr lvl="1"/>
            <a:r>
              <a:rPr lang="en-US" dirty="0" smtClean="0"/>
              <a:t>Who Leads?</a:t>
            </a:r>
          </a:p>
          <a:p>
            <a:pPr lvl="1"/>
            <a:r>
              <a:rPr lang="en-US" dirty="0" smtClean="0"/>
              <a:t>Expected Deliverable by Subcommittee?</a:t>
            </a:r>
          </a:p>
          <a:p>
            <a:pPr lvl="1"/>
            <a:r>
              <a:rPr lang="en-US" dirty="0" smtClean="0"/>
              <a:t>Date for Reviewing Deliverable?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723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265</Words>
  <Application>Microsoft Office PowerPoint</Application>
  <PresentationFormat>On-screen Show (4:3)</PresentationFormat>
  <Paragraphs>59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CNH Kiwanis Task Force: Governance</vt:lpstr>
      <vt:lpstr>Task Force</vt:lpstr>
      <vt:lpstr>Governance Task Force Kick-Off Thursday, January 12, 2017</vt:lpstr>
      <vt:lpstr>Governance- What is it?</vt:lpstr>
      <vt:lpstr>Strawman: Possible Key Issues Facing CNH District</vt:lpstr>
      <vt:lpstr>Next Steps</vt:lpstr>
    </vt:vector>
  </TitlesOfParts>
  <Company>Brooks Automation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CNH Kiwanis Task Force: Governance</dc:title>
  <dc:creator>gimper</dc:creator>
  <cp:lastModifiedBy>gimper</cp:lastModifiedBy>
  <cp:revision>11</cp:revision>
  <dcterms:created xsi:type="dcterms:W3CDTF">2017-01-06T20:30:37Z</dcterms:created>
  <dcterms:modified xsi:type="dcterms:W3CDTF">2017-01-09T05:36:54Z</dcterms:modified>
</cp:coreProperties>
</file>