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9"/>
  </p:notesMasterIdLst>
  <p:handoutMasterIdLst>
    <p:handoutMasterId r:id="rId20"/>
  </p:handoutMasterIdLst>
  <p:sldIdLst>
    <p:sldId id="301" r:id="rId2"/>
    <p:sldId id="258" r:id="rId3"/>
    <p:sldId id="323" r:id="rId4"/>
    <p:sldId id="259" r:id="rId5"/>
    <p:sldId id="302" r:id="rId6"/>
    <p:sldId id="303" r:id="rId7"/>
    <p:sldId id="324" r:id="rId8"/>
    <p:sldId id="304" r:id="rId9"/>
    <p:sldId id="330" r:id="rId10"/>
    <p:sldId id="325" r:id="rId11"/>
    <p:sldId id="305" r:id="rId12"/>
    <p:sldId id="308" r:id="rId13"/>
    <p:sldId id="327" r:id="rId14"/>
    <p:sldId id="317" r:id="rId15"/>
    <p:sldId id="310" r:id="rId16"/>
    <p:sldId id="316" r:id="rId17"/>
    <p:sldId id="322" r:id="rId18"/>
  </p:sldIdLst>
  <p:sldSz cx="9144000" cy="6858000" type="screen4x3"/>
  <p:notesSz cx="7102475" cy="93884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94660"/>
  </p:normalViewPr>
  <p:slideViewPr>
    <p:cSldViewPr>
      <p:cViewPr varScale="1">
        <p:scale>
          <a:sx n="108" d="100"/>
          <a:sy n="108" d="100"/>
        </p:scale>
        <p:origin x="14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49082-9458-4AF4-BF15-7000D664EAFF}" type="doc">
      <dgm:prSet loTypeId="urn:microsoft.com/office/officeart/2005/8/layout/pyramid2" loCatId="pyramid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1514ED7-2165-43AB-AA93-33836E07BA4C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600" b="1" i="0" dirty="0">
              <a:solidFill>
                <a:srgbClr val="000000"/>
              </a:solidFill>
              <a:latin typeface="Arial Black" pitchFamily="34" charset="0"/>
            </a:rPr>
            <a:t>What Is “BASIC” as it pertains to your organization?</a:t>
          </a:r>
        </a:p>
      </dgm:t>
    </dgm:pt>
    <dgm:pt modelId="{06558577-103A-4472-BB8F-1081291FD0D5}" type="parTrans" cxnId="{A423B992-BE46-40FD-9DEB-C03B48FC2AFB}">
      <dgm:prSet/>
      <dgm:spPr/>
      <dgm:t>
        <a:bodyPr/>
        <a:lstStyle/>
        <a:p>
          <a:endParaRPr lang="en-US"/>
        </a:p>
      </dgm:t>
    </dgm:pt>
    <dgm:pt modelId="{B8537F2E-206A-4012-BF10-248F1858FC97}" type="sibTrans" cxnId="{A423B992-BE46-40FD-9DEB-C03B48FC2AFB}">
      <dgm:prSet/>
      <dgm:spPr/>
      <dgm:t>
        <a:bodyPr/>
        <a:lstStyle/>
        <a:p>
          <a:endParaRPr lang="en-US"/>
        </a:p>
      </dgm:t>
    </dgm:pt>
    <dgm:pt modelId="{585D07A5-054E-48A1-9EFD-26D919BB67D1}" type="pres">
      <dgm:prSet presAssocID="{43C49082-9458-4AF4-BF15-7000D664EAFF}" presName="compositeShape" presStyleCnt="0">
        <dgm:presLayoutVars>
          <dgm:dir/>
          <dgm:resizeHandles/>
        </dgm:presLayoutVars>
      </dgm:prSet>
      <dgm:spPr/>
    </dgm:pt>
    <dgm:pt modelId="{B31392E7-4D18-4ED1-9FFF-35D553788DB7}" type="pres">
      <dgm:prSet presAssocID="{43C49082-9458-4AF4-BF15-7000D664EAFF}" presName="pyramid" presStyleLbl="node1" presStyleIdx="0" presStyleCnt="1" custScaleX="102292" custLinFactNeighborX="5371" custLinFactNeighborY="-725"/>
      <dgm:spPr/>
    </dgm:pt>
    <dgm:pt modelId="{3BF37B7D-5AE9-4B71-BF7B-3292933262C2}" type="pres">
      <dgm:prSet presAssocID="{43C49082-9458-4AF4-BF15-7000D664EAFF}" presName="theList" presStyleCnt="0"/>
      <dgm:spPr/>
    </dgm:pt>
    <dgm:pt modelId="{C24A48DB-ACD7-45F5-9AD5-6FB9982C0B60}" type="pres">
      <dgm:prSet presAssocID="{81514ED7-2165-43AB-AA93-33836E07BA4C}" presName="aNode" presStyleLbl="fgAcc1" presStyleIdx="0" presStyleCnt="1" custScaleY="42333" custLinFactY="-14431" custLinFactNeighborX="10110" custLinFactNeighborY="-100000">
        <dgm:presLayoutVars>
          <dgm:bulletEnabled val="1"/>
        </dgm:presLayoutVars>
      </dgm:prSet>
      <dgm:spPr/>
    </dgm:pt>
    <dgm:pt modelId="{C760C5B1-D3B8-4207-84CE-37C2A800E8FA}" type="pres">
      <dgm:prSet presAssocID="{81514ED7-2165-43AB-AA93-33836E07BA4C}" presName="aSpace" presStyleCnt="0"/>
      <dgm:spPr/>
    </dgm:pt>
  </dgm:ptLst>
  <dgm:cxnLst>
    <dgm:cxn modelId="{39C22A86-6ED8-499A-BEE3-5358A3D9E065}" type="presOf" srcId="{43C49082-9458-4AF4-BF15-7000D664EAFF}" destId="{585D07A5-054E-48A1-9EFD-26D919BB67D1}" srcOrd="0" destOrd="0" presId="urn:microsoft.com/office/officeart/2005/8/layout/pyramid2"/>
    <dgm:cxn modelId="{A423B992-BE46-40FD-9DEB-C03B48FC2AFB}" srcId="{43C49082-9458-4AF4-BF15-7000D664EAFF}" destId="{81514ED7-2165-43AB-AA93-33836E07BA4C}" srcOrd="0" destOrd="0" parTransId="{06558577-103A-4472-BB8F-1081291FD0D5}" sibTransId="{B8537F2E-206A-4012-BF10-248F1858FC97}"/>
    <dgm:cxn modelId="{A65315D4-8A66-445C-8202-9097170CC2AD}" type="presOf" srcId="{81514ED7-2165-43AB-AA93-33836E07BA4C}" destId="{C24A48DB-ACD7-45F5-9AD5-6FB9982C0B60}" srcOrd="0" destOrd="0" presId="urn:microsoft.com/office/officeart/2005/8/layout/pyramid2"/>
    <dgm:cxn modelId="{D86F3FFE-6CB3-411A-9B2E-B45141BE32EC}" type="presParOf" srcId="{585D07A5-054E-48A1-9EFD-26D919BB67D1}" destId="{B31392E7-4D18-4ED1-9FFF-35D553788DB7}" srcOrd="0" destOrd="0" presId="urn:microsoft.com/office/officeart/2005/8/layout/pyramid2"/>
    <dgm:cxn modelId="{5708CEFA-6ADA-4BAE-BC00-640F38B82D35}" type="presParOf" srcId="{585D07A5-054E-48A1-9EFD-26D919BB67D1}" destId="{3BF37B7D-5AE9-4B71-BF7B-3292933262C2}" srcOrd="1" destOrd="0" presId="urn:microsoft.com/office/officeart/2005/8/layout/pyramid2"/>
    <dgm:cxn modelId="{2B0498C5-E746-4324-8E8C-7DC9CD9FA656}" type="presParOf" srcId="{3BF37B7D-5AE9-4B71-BF7B-3292933262C2}" destId="{C24A48DB-ACD7-45F5-9AD5-6FB9982C0B60}" srcOrd="0" destOrd="0" presId="urn:microsoft.com/office/officeart/2005/8/layout/pyramid2"/>
    <dgm:cxn modelId="{6FBDFCFE-A08F-4240-A448-69D2EBD9DF73}" type="presParOf" srcId="{3BF37B7D-5AE9-4B71-BF7B-3292933262C2}" destId="{C760C5B1-D3B8-4207-84CE-37C2A800E8FA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392E7-4D18-4ED1-9FFF-35D553788DB7}">
      <dsp:nvSpPr>
        <dsp:cNvPr id="0" name=""/>
        <dsp:cNvSpPr/>
      </dsp:nvSpPr>
      <dsp:spPr>
        <a:xfrm>
          <a:off x="1381934" y="0"/>
          <a:ext cx="5378308" cy="5257800"/>
        </a:xfrm>
        <a:prstGeom prst="triangl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4A48DB-ACD7-45F5-9AD5-6FB9982C0B60}">
      <dsp:nvSpPr>
        <dsp:cNvPr id="0" name=""/>
        <dsp:cNvSpPr/>
      </dsp:nvSpPr>
      <dsp:spPr>
        <a:xfrm>
          <a:off x="4134208" y="342913"/>
          <a:ext cx="3417570" cy="1780627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solidFill>
                <a:srgbClr val="000000"/>
              </a:solidFill>
              <a:latin typeface="Arial Black" pitchFamily="34" charset="0"/>
            </a:rPr>
            <a:t>What Is “BASIC” as it pertains to your organization?</a:t>
          </a:r>
        </a:p>
      </dsp:txBody>
      <dsp:txXfrm>
        <a:off x="4221131" y="429836"/>
        <a:ext cx="3243724" cy="1606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3" rIns="94205" bIns="47103" numCol="1" anchor="t" anchorCtr="0" compatLnSpc="1">
            <a:prstTxWarp prst="textNoShape">
              <a:avLst/>
            </a:prstTxWarp>
          </a:bodyPr>
          <a:lstStyle>
            <a:lvl1pPr defTabSz="94214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485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3" rIns="94205" bIns="47103" numCol="1" anchor="t" anchorCtr="0" compatLnSpc="1">
            <a:prstTxWarp prst="textNoShape">
              <a:avLst/>
            </a:prstTxWarp>
          </a:bodyPr>
          <a:lstStyle>
            <a:lvl1pPr algn="r" defTabSz="94214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0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891" y="4460167"/>
            <a:ext cx="5680693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3" rIns="94205" bIns="47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0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127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3" rIns="94205" bIns="47103" numCol="1" anchor="b" anchorCtr="0" compatLnSpc="1">
            <a:prstTxWarp prst="textNoShape">
              <a:avLst/>
            </a:prstTxWarp>
          </a:bodyPr>
          <a:lstStyle>
            <a:lvl1pPr defTabSz="94214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85" y="8917127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3" rIns="94205" bIns="47103" numCol="1" anchor="b" anchorCtr="0" compatLnSpc="1">
            <a:prstTxWarp prst="textNoShape">
              <a:avLst/>
            </a:prstTxWarp>
          </a:bodyPr>
          <a:lstStyle>
            <a:lvl1pPr algn="r" defTabSz="942143" eaLnBrk="1" hangingPunct="1">
              <a:defRPr sz="1200"/>
            </a:lvl1pPr>
          </a:lstStyle>
          <a:p>
            <a:pPr>
              <a:defRPr/>
            </a:pPr>
            <a:fld id="{6D4A4231-3459-4950-99B2-9C24F6C30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D26CF0-AEBC-49DA-888C-A52A4E9C4B9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F7F0BF-5E74-4A1D-A1F0-EF0E6965C3F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1271" indent="-28895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802" indent="-23116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8122" indent="-23116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0443" indent="-23116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2764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084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405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725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46B7CF-427D-426F-BB01-4791EF313EE4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E27F45-FD5A-402D-841B-5E7DBEC10C4E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EDBE71-7863-483F-8762-FA94EDFB126F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D2987E-08EA-44E8-9600-60395DEE9BEF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8765AD-E1A1-44C4-93F6-EBF08BE4B9F3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166D07-CEED-4745-96E2-ACCD11C61B5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06CDC9-D620-4DF8-8CCE-2497F32B558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E5D84A-5084-4398-A194-16F08A21849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4E1AFB-D53A-4874-8256-73B195BD73D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DAA3E1-2ED5-4317-B3F9-CEEEB93CC78F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1271" indent="-28895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802" indent="-23116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8122" indent="-23116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0443" indent="-231160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2764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084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405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725" indent="-231160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A541B1-4870-44EC-9E2E-5D54E79E782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1611DC-C780-4AB4-92E5-3471F29BEDE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666" indent="-28734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9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6517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8838" indent="-229556" defTabSz="9406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15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479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5800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8121" indent="-229556" defTabSz="9406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8A6E88-EA7B-4A62-9155-D7765890B1A9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6048375" cy="8636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6048375" cy="576262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ru-RU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838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619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400050"/>
            <a:ext cx="1871662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400050"/>
            <a:ext cx="5464175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608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42988" y="400050"/>
            <a:ext cx="7488237" cy="6053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367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00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36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667125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196975"/>
            <a:ext cx="3668712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740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185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609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398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42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193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0050"/>
            <a:ext cx="74882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48823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Click to edit Master text styles</a:t>
            </a:r>
          </a:p>
          <a:p>
            <a:pPr lvl="1"/>
            <a:r>
              <a:rPr lang="ru-RU" altLang="en-US"/>
              <a:t>Second level</a:t>
            </a:r>
          </a:p>
          <a:p>
            <a:pPr lvl="2"/>
            <a:r>
              <a:rPr lang="ru-RU" altLang="en-US"/>
              <a:t>Third level</a:t>
            </a:r>
          </a:p>
          <a:p>
            <a:pPr lvl="3"/>
            <a:r>
              <a:rPr lang="ru-RU" altLang="en-US"/>
              <a:t>Fourth level</a:t>
            </a:r>
          </a:p>
          <a:p>
            <a:pPr lvl="4"/>
            <a:r>
              <a:rPr lang="ru-RU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  <p:sldLayoutId id="21474840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609600"/>
            <a:ext cx="8231187" cy="86360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FFC000"/>
                </a:solidFill>
              </a:rPr>
              <a:t>Fostering Leadership Continuity To Advance A Cause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19200"/>
            <a:ext cx="8002587" cy="5762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400"/>
              <a:t>Strategic Succession Planning For Nonprofit Organizations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838200" y="5029200"/>
            <a:ext cx="29718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</a:rPr>
              <a:t>Jeffrey R. Wilcox, CFRE</a:t>
            </a:r>
            <a:endParaRPr lang="en-US" altLang="en-US" sz="900" i="1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 i="1">
                <a:solidFill>
                  <a:srgbClr val="FFC000"/>
                </a:solidFill>
              </a:rPr>
              <a:t>The Third Sector Company, Inc.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C000"/>
                </a:solidFill>
              </a:rPr>
              <a:t>Fostering A Continuity Of Leadership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C000"/>
                </a:solidFill>
              </a:rPr>
              <a:t>For The Nonprofit Sectors of the United States and Canada</a:t>
            </a:r>
            <a:endParaRPr lang="en-US" altLang="en-US" sz="1200" b="1" i="1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AutoShape 3"/>
          <p:cNvSpPr>
            <a:spLocks noChangeArrowheads="1"/>
          </p:cNvSpPr>
          <p:nvPr/>
        </p:nvSpPr>
        <p:spPr bwMode="auto">
          <a:xfrm rot="5400000">
            <a:off x="4175125" y="2428875"/>
            <a:ext cx="3168650" cy="2089150"/>
          </a:xfrm>
          <a:custGeom>
            <a:avLst/>
            <a:gdLst>
              <a:gd name="G0" fmla="+- 17888 0 0"/>
              <a:gd name="G1" fmla="+- 2823 0 0"/>
              <a:gd name="G2" fmla="+- 21600 0 2823"/>
              <a:gd name="G3" fmla="+- 10800 0 2823"/>
              <a:gd name="G4" fmla="+- 21600 0 17888"/>
              <a:gd name="G5" fmla="*/ G4 G3 10800"/>
              <a:gd name="G6" fmla="+- 21600 0 G5"/>
              <a:gd name="T0" fmla="*/ 17888 w 21600"/>
              <a:gd name="T1" fmla="*/ 0 h 21600"/>
              <a:gd name="T2" fmla="*/ 0 w 21600"/>
              <a:gd name="T3" fmla="*/ 10800 h 21600"/>
              <a:gd name="T4" fmla="*/ 17888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8" y="0"/>
                </a:moveTo>
                <a:lnTo>
                  <a:pt x="17888" y="2823"/>
                </a:lnTo>
                <a:lnTo>
                  <a:pt x="3375" y="2823"/>
                </a:lnTo>
                <a:lnTo>
                  <a:pt x="3375" y="18777"/>
                </a:lnTo>
                <a:lnTo>
                  <a:pt x="17888" y="18777"/>
                </a:lnTo>
                <a:lnTo>
                  <a:pt x="1788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823"/>
                </a:moveTo>
                <a:lnTo>
                  <a:pt x="1350" y="18777"/>
                </a:lnTo>
                <a:lnTo>
                  <a:pt x="2700" y="18777"/>
                </a:lnTo>
                <a:lnTo>
                  <a:pt x="2700" y="2823"/>
                </a:lnTo>
                <a:close/>
              </a:path>
              <a:path w="21600" h="21600">
                <a:moveTo>
                  <a:pt x="0" y="2823"/>
                </a:moveTo>
                <a:lnTo>
                  <a:pt x="0" y="18777"/>
                </a:lnTo>
                <a:lnTo>
                  <a:pt x="675" y="18777"/>
                </a:lnTo>
                <a:lnTo>
                  <a:pt x="675" y="2823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97988" name="AutoShape 4"/>
          <p:cNvSpPr>
            <a:spLocks noChangeArrowheads="1"/>
          </p:cNvSpPr>
          <p:nvPr/>
        </p:nvSpPr>
        <p:spPr bwMode="auto">
          <a:xfrm rot="5400000">
            <a:off x="1764506" y="2393157"/>
            <a:ext cx="3240087" cy="2089150"/>
          </a:xfrm>
          <a:custGeom>
            <a:avLst/>
            <a:gdLst>
              <a:gd name="G0" fmla="+- 17885 0 0"/>
              <a:gd name="G1" fmla="+- 3217 0 0"/>
              <a:gd name="G2" fmla="+- 21600 0 3217"/>
              <a:gd name="G3" fmla="+- 10800 0 3217"/>
              <a:gd name="G4" fmla="+- 21600 0 17885"/>
              <a:gd name="G5" fmla="*/ G4 G3 10800"/>
              <a:gd name="G6" fmla="+- 21600 0 G5"/>
              <a:gd name="T0" fmla="*/ 17885 w 21600"/>
              <a:gd name="T1" fmla="*/ 0 h 21600"/>
              <a:gd name="T2" fmla="*/ 0 w 21600"/>
              <a:gd name="T3" fmla="*/ 10800 h 21600"/>
              <a:gd name="T4" fmla="*/ 1788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5" y="0"/>
                </a:moveTo>
                <a:lnTo>
                  <a:pt x="17885" y="3217"/>
                </a:lnTo>
                <a:lnTo>
                  <a:pt x="3375" y="3217"/>
                </a:lnTo>
                <a:lnTo>
                  <a:pt x="3375" y="18383"/>
                </a:lnTo>
                <a:lnTo>
                  <a:pt x="17885" y="18383"/>
                </a:lnTo>
                <a:lnTo>
                  <a:pt x="1788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17"/>
                </a:moveTo>
                <a:lnTo>
                  <a:pt x="1350" y="18383"/>
                </a:lnTo>
                <a:lnTo>
                  <a:pt x="2700" y="18383"/>
                </a:lnTo>
                <a:lnTo>
                  <a:pt x="2700" y="3217"/>
                </a:lnTo>
                <a:close/>
              </a:path>
              <a:path w="21600" h="21600">
                <a:moveTo>
                  <a:pt x="0" y="3217"/>
                </a:moveTo>
                <a:lnTo>
                  <a:pt x="0" y="18383"/>
                </a:lnTo>
                <a:lnTo>
                  <a:pt x="675" y="18383"/>
                </a:lnTo>
                <a:lnTo>
                  <a:pt x="675" y="3217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97989" name="AutoShape 5"/>
          <p:cNvSpPr>
            <a:spLocks noChangeArrowheads="1"/>
          </p:cNvSpPr>
          <p:nvPr/>
        </p:nvSpPr>
        <p:spPr bwMode="auto">
          <a:xfrm rot="5400000">
            <a:off x="-433387" y="2428875"/>
            <a:ext cx="3168650" cy="2089150"/>
          </a:xfrm>
          <a:custGeom>
            <a:avLst/>
            <a:gdLst>
              <a:gd name="G0" fmla="+- 17888 0 0"/>
              <a:gd name="G1" fmla="+- 3315 0 0"/>
              <a:gd name="G2" fmla="+- 21600 0 3315"/>
              <a:gd name="G3" fmla="+- 10800 0 3315"/>
              <a:gd name="G4" fmla="+- 21600 0 17888"/>
              <a:gd name="G5" fmla="*/ G4 G3 10800"/>
              <a:gd name="G6" fmla="+- 21600 0 G5"/>
              <a:gd name="T0" fmla="*/ 17888 w 21600"/>
              <a:gd name="T1" fmla="*/ 0 h 21600"/>
              <a:gd name="T2" fmla="*/ 0 w 21600"/>
              <a:gd name="T3" fmla="*/ 10800 h 21600"/>
              <a:gd name="T4" fmla="*/ 17888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8" y="0"/>
                </a:moveTo>
                <a:lnTo>
                  <a:pt x="17888" y="3315"/>
                </a:lnTo>
                <a:lnTo>
                  <a:pt x="3375" y="3315"/>
                </a:lnTo>
                <a:lnTo>
                  <a:pt x="3375" y="18285"/>
                </a:lnTo>
                <a:lnTo>
                  <a:pt x="17888" y="18285"/>
                </a:lnTo>
                <a:lnTo>
                  <a:pt x="1788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315"/>
                </a:moveTo>
                <a:lnTo>
                  <a:pt x="1350" y="18285"/>
                </a:lnTo>
                <a:lnTo>
                  <a:pt x="2700" y="18285"/>
                </a:lnTo>
                <a:lnTo>
                  <a:pt x="2700" y="3315"/>
                </a:lnTo>
                <a:close/>
              </a:path>
              <a:path w="21600" h="21600">
                <a:moveTo>
                  <a:pt x="0" y="3315"/>
                </a:moveTo>
                <a:lnTo>
                  <a:pt x="0" y="18285"/>
                </a:lnTo>
                <a:lnTo>
                  <a:pt x="675" y="18285"/>
                </a:lnTo>
                <a:lnTo>
                  <a:pt x="675" y="3315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grpSp>
        <p:nvGrpSpPr>
          <p:cNvPr id="22533" name="Group 6"/>
          <p:cNvGrpSpPr>
            <a:grpSpLocks/>
          </p:cNvGrpSpPr>
          <p:nvPr/>
        </p:nvGrpSpPr>
        <p:grpSpPr bwMode="auto">
          <a:xfrm>
            <a:off x="393700" y="1746250"/>
            <a:ext cx="5626100" cy="287338"/>
            <a:chOff x="609" y="2024"/>
            <a:chExt cx="4083" cy="230"/>
          </a:xfrm>
        </p:grpSpPr>
        <p:sp>
          <p:nvSpPr>
            <p:cNvPr id="22581" name="AutoShape 7"/>
            <p:cNvSpPr>
              <a:spLocks noChangeArrowheads="1"/>
            </p:cNvSpPr>
            <p:nvPr/>
          </p:nvSpPr>
          <p:spPr bwMode="auto">
            <a:xfrm>
              <a:off x="609" y="2024"/>
              <a:ext cx="4083" cy="230"/>
            </a:xfrm>
            <a:prstGeom prst="roundRect">
              <a:avLst>
                <a:gd name="adj" fmla="val 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97992" name="AutoShape 8"/>
            <p:cNvSpPr>
              <a:spLocks noChangeArrowheads="1"/>
            </p:cNvSpPr>
            <p:nvPr/>
          </p:nvSpPr>
          <p:spPr bwMode="auto">
            <a:xfrm rot="10800000">
              <a:off x="609" y="2032"/>
              <a:ext cx="4083" cy="123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67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22534" name="Text Box 12"/>
          <p:cNvSpPr txBox="1">
            <a:spLocks noChangeArrowheads="1"/>
          </p:cNvSpPr>
          <p:nvPr/>
        </p:nvSpPr>
        <p:spPr bwMode="auto">
          <a:xfrm>
            <a:off x="392113" y="3000375"/>
            <a:ext cx="1584325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C97AA">
                        <a:alpha val="39998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8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GOAL: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Fostering Leadership Continuity</a:t>
            </a:r>
          </a:p>
          <a:p>
            <a:pPr algn="ctr">
              <a:spcBef>
                <a:spcPct val="0"/>
              </a:spcBef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2586038" y="2981325"/>
            <a:ext cx="15843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C97AA">
                        <a:alpha val="39998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8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GOAL: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Providing A Structured Pathway Between Leaders</a:t>
            </a:r>
          </a:p>
        </p:txBody>
      </p:sp>
      <p:sp>
        <p:nvSpPr>
          <p:cNvPr id="22536" name="Text Box 14"/>
          <p:cNvSpPr txBox="1">
            <a:spLocks noChangeArrowheads="1"/>
          </p:cNvSpPr>
          <p:nvPr/>
        </p:nvSpPr>
        <p:spPr bwMode="auto">
          <a:xfrm>
            <a:off x="4964113" y="3001963"/>
            <a:ext cx="1584325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C97AA">
                        <a:alpha val="39998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8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GOAL: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Creating Opportunities For  Individuals To Grow Skills &amp; Loyalty</a:t>
            </a:r>
          </a:p>
          <a:p>
            <a:pPr algn="ctr">
              <a:spcBef>
                <a:spcPct val="0"/>
              </a:spcBef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</p:txBody>
      </p:sp>
      <p:grpSp>
        <p:nvGrpSpPr>
          <p:cNvPr id="22537" name="Group 16"/>
          <p:cNvGrpSpPr>
            <a:grpSpLocks/>
          </p:cNvGrpSpPr>
          <p:nvPr/>
        </p:nvGrpSpPr>
        <p:grpSpPr bwMode="auto">
          <a:xfrm>
            <a:off x="2484438" y="1320800"/>
            <a:ext cx="1800225" cy="1576388"/>
            <a:chOff x="431" y="2750"/>
            <a:chExt cx="1134" cy="993"/>
          </a:xfrm>
        </p:grpSpPr>
        <p:grpSp>
          <p:nvGrpSpPr>
            <p:cNvPr id="22575" name="Group 17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2577" name="Group 18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2579" name="Oval 1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80" name="Oval 2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578" name="Oval 21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2576" name="Rectangle 23"/>
            <p:cNvSpPr>
              <a:spLocks noChangeArrowheads="1"/>
            </p:cNvSpPr>
            <p:nvPr/>
          </p:nvSpPr>
          <p:spPr bwMode="auto">
            <a:xfrm>
              <a:off x="612" y="3067"/>
              <a:ext cx="77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2400" b="1" baseline="-25000">
                  <a:ea typeface="굴림" charset="-127"/>
                </a:rPr>
                <a:t>Transition Planning</a:t>
              </a:r>
              <a:endParaRPr lang="en-US" altLang="en-US" sz="2400" b="1" baseline="-25000"/>
            </a:p>
          </p:txBody>
        </p:sp>
      </p:grpSp>
      <p:grpSp>
        <p:nvGrpSpPr>
          <p:cNvPr id="22538" name="Group 32"/>
          <p:cNvGrpSpPr>
            <a:grpSpLocks/>
          </p:cNvGrpSpPr>
          <p:nvPr/>
        </p:nvGrpSpPr>
        <p:grpSpPr bwMode="auto">
          <a:xfrm>
            <a:off x="250825" y="1320800"/>
            <a:ext cx="1800225" cy="1576388"/>
            <a:chOff x="1111" y="1394"/>
            <a:chExt cx="1134" cy="993"/>
          </a:xfrm>
        </p:grpSpPr>
        <p:grpSp>
          <p:nvGrpSpPr>
            <p:cNvPr id="22569" name="Group 33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2571" name="Group 34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2573" name="Oval 3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74" name="Oval 3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572" name="Oval 37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2570" name="Rectangle 39"/>
            <p:cNvSpPr>
              <a:spLocks noChangeArrowheads="1"/>
            </p:cNvSpPr>
            <p:nvPr/>
          </p:nvSpPr>
          <p:spPr bwMode="auto">
            <a:xfrm>
              <a:off x="1201" y="1706"/>
              <a:ext cx="97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2400" b="1" baseline="-25000">
                  <a:ea typeface="굴림" charset="-127"/>
                </a:rPr>
                <a:t>Succession Planning</a:t>
              </a:r>
              <a:endParaRPr lang="en-US" altLang="en-US" sz="2400" b="1" baseline="-25000"/>
            </a:p>
          </p:txBody>
        </p:sp>
      </p:grpSp>
      <p:grpSp>
        <p:nvGrpSpPr>
          <p:cNvPr id="22539" name="Group 40"/>
          <p:cNvGrpSpPr>
            <a:grpSpLocks/>
          </p:cNvGrpSpPr>
          <p:nvPr/>
        </p:nvGrpSpPr>
        <p:grpSpPr bwMode="auto">
          <a:xfrm>
            <a:off x="4859338" y="1312863"/>
            <a:ext cx="1800225" cy="1576387"/>
            <a:chOff x="4195" y="2750"/>
            <a:chExt cx="1134" cy="993"/>
          </a:xfrm>
        </p:grpSpPr>
        <p:grpSp>
          <p:nvGrpSpPr>
            <p:cNvPr id="22562" name="Group 41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564" name="Group 42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2567" name="Oval 4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68" name="Oval 4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565" name="Oval 45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98030" name="Oval 46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563" name="Rectangle 47"/>
            <p:cNvSpPr>
              <a:spLocks noChangeArrowheads="1"/>
            </p:cNvSpPr>
            <p:nvPr/>
          </p:nvSpPr>
          <p:spPr bwMode="auto">
            <a:xfrm>
              <a:off x="4377" y="3067"/>
              <a:ext cx="77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2400" b="1" baseline="-25000">
                  <a:ea typeface="굴림" charset="-127"/>
                </a:rPr>
                <a:t>Career Planning</a:t>
              </a:r>
              <a:endParaRPr lang="en-US" altLang="en-US" sz="2400" b="1" baseline="-25000"/>
            </a:p>
          </p:txBody>
        </p:sp>
      </p:grpSp>
      <p:grpSp>
        <p:nvGrpSpPr>
          <p:cNvPr id="22540" name="Group 56"/>
          <p:cNvGrpSpPr>
            <a:grpSpLocks/>
          </p:cNvGrpSpPr>
          <p:nvPr/>
        </p:nvGrpSpPr>
        <p:grpSpPr bwMode="auto">
          <a:xfrm>
            <a:off x="2484438" y="5129213"/>
            <a:ext cx="1800225" cy="1576387"/>
            <a:chOff x="4195" y="2750"/>
            <a:chExt cx="1134" cy="993"/>
          </a:xfrm>
        </p:grpSpPr>
        <p:grpSp>
          <p:nvGrpSpPr>
            <p:cNvPr id="22556" name="Group 57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558" name="Group 58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2560" name="Oval 5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61" name="Oval 6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559" name="Oval 61"/>
              <p:cNvSpPr>
                <a:spLocks noChangeArrowheads="1"/>
              </p:cNvSpPr>
              <p:nvPr/>
            </p:nvSpPr>
            <p:spPr bwMode="auto">
              <a:xfrm flipH="1">
                <a:off x="4292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2557" name="Rectangle 63"/>
            <p:cNvSpPr>
              <a:spLocks noChangeArrowheads="1"/>
            </p:cNvSpPr>
            <p:nvPr/>
          </p:nvSpPr>
          <p:spPr bwMode="auto">
            <a:xfrm>
              <a:off x="4398" y="3117"/>
              <a:ext cx="77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baseline="-25000">
                  <a:ea typeface="굴림" charset="-127"/>
                </a:rPr>
                <a:t>Position</a:t>
              </a:r>
              <a:endParaRPr lang="en-US" altLang="en-US" sz="2400" b="1" baseline="-25000"/>
            </a:p>
          </p:txBody>
        </p:sp>
      </p:grpSp>
      <p:grpSp>
        <p:nvGrpSpPr>
          <p:cNvPr id="22541" name="Group 64"/>
          <p:cNvGrpSpPr>
            <a:grpSpLocks/>
          </p:cNvGrpSpPr>
          <p:nvPr/>
        </p:nvGrpSpPr>
        <p:grpSpPr bwMode="auto">
          <a:xfrm>
            <a:off x="4859338" y="5129213"/>
            <a:ext cx="1800225" cy="1576387"/>
            <a:chOff x="1111" y="1394"/>
            <a:chExt cx="1134" cy="993"/>
          </a:xfrm>
        </p:grpSpPr>
        <p:grpSp>
          <p:nvGrpSpPr>
            <p:cNvPr id="22550" name="Group 65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2552" name="Group 66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2554" name="Oval 6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55" name="Oval 68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553" name="Oval 69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2551" name="Rectangle 71"/>
            <p:cNvSpPr>
              <a:spLocks noChangeArrowheads="1"/>
            </p:cNvSpPr>
            <p:nvPr/>
          </p:nvSpPr>
          <p:spPr bwMode="auto">
            <a:xfrm>
              <a:off x="1296" y="1761"/>
              <a:ext cx="77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2400" b="1" baseline="-25000">
                  <a:ea typeface="굴림" charset="-127"/>
                </a:rPr>
                <a:t>Person</a:t>
              </a:r>
              <a:endParaRPr lang="en-US" altLang="en-US" sz="2400" b="1" baseline="-25000"/>
            </a:p>
          </p:txBody>
        </p:sp>
      </p:grpSp>
      <p:grpSp>
        <p:nvGrpSpPr>
          <p:cNvPr id="22542" name="Group 72"/>
          <p:cNvGrpSpPr>
            <a:grpSpLocks/>
          </p:cNvGrpSpPr>
          <p:nvPr/>
        </p:nvGrpSpPr>
        <p:grpSpPr bwMode="auto">
          <a:xfrm>
            <a:off x="250825" y="5129213"/>
            <a:ext cx="1800225" cy="1576387"/>
            <a:chOff x="4195" y="2750"/>
            <a:chExt cx="1134" cy="993"/>
          </a:xfrm>
        </p:grpSpPr>
        <p:grpSp>
          <p:nvGrpSpPr>
            <p:cNvPr id="22544" name="Group 73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546" name="Group 74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2548" name="Oval 7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49" name="Oval 7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547" name="Oval 77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2545" name="Rectangle 79"/>
            <p:cNvSpPr>
              <a:spLocks noChangeArrowheads="1"/>
            </p:cNvSpPr>
            <p:nvPr/>
          </p:nvSpPr>
          <p:spPr bwMode="auto">
            <a:xfrm>
              <a:off x="4291" y="3117"/>
              <a:ext cx="9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baseline="-25000">
                  <a:ea typeface="굴림" charset="-127"/>
                </a:rPr>
                <a:t>Organization</a:t>
              </a:r>
              <a:endParaRPr lang="en-US" altLang="en-US" sz="2400" b="1" baseline="-25000"/>
            </a:p>
          </p:txBody>
        </p:sp>
      </p:grpSp>
      <p:sp>
        <p:nvSpPr>
          <p:cNvPr id="22543" name="Title 1"/>
          <p:cNvSpPr txBox="1">
            <a:spLocks/>
          </p:cNvSpPr>
          <p:nvPr/>
        </p:nvSpPr>
        <p:spPr bwMode="auto">
          <a:xfrm>
            <a:off x="468313" y="400050"/>
            <a:ext cx="74882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Pathway 1 – Towards A Common Understanding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C000"/>
                </a:solidFill>
              </a:rPr>
              <a:t>Know The Difference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AutoShape 2"/>
          <p:cNvSpPr>
            <a:spLocks noChangeArrowheads="1"/>
          </p:cNvSpPr>
          <p:nvPr/>
        </p:nvSpPr>
        <p:spPr bwMode="auto">
          <a:xfrm rot="1948810">
            <a:off x="4211638" y="3368675"/>
            <a:ext cx="2592387" cy="1081088"/>
          </a:xfrm>
          <a:custGeom>
            <a:avLst/>
            <a:gdLst>
              <a:gd name="G0" fmla="+- 17296 0 0"/>
              <a:gd name="G1" fmla="+- 4589 0 0"/>
              <a:gd name="G2" fmla="+- 21600 0 4589"/>
              <a:gd name="G3" fmla="+- 10800 0 4589"/>
              <a:gd name="G4" fmla="+- 21600 0 17296"/>
              <a:gd name="G5" fmla="*/ G4 G3 10800"/>
              <a:gd name="G6" fmla="+- 21600 0 G5"/>
              <a:gd name="T0" fmla="*/ 17296 w 21600"/>
              <a:gd name="T1" fmla="*/ 0 h 21600"/>
              <a:gd name="T2" fmla="*/ 0 w 21600"/>
              <a:gd name="T3" fmla="*/ 10800 h 21600"/>
              <a:gd name="T4" fmla="*/ 1729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96" y="0"/>
                </a:moveTo>
                <a:lnTo>
                  <a:pt x="17296" y="4589"/>
                </a:lnTo>
                <a:lnTo>
                  <a:pt x="3375" y="4589"/>
                </a:lnTo>
                <a:lnTo>
                  <a:pt x="3375" y="17011"/>
                </a:lnTo>
                <a:lnTo>
                  <a:pt x="17296" y="17011"/>
                </a:lnTo>
                <a:lnTo>
                  <a:pt x="1729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589"/>
                </a:moveTo>
                <a:lnTo>
                  <a:pt x="1350" y="17011"/>
                </a:lnTo>
                <a:lnTo>
                  <a:pt x="2700" y="17011"/>
                </a:lnTo>
                <a:lnTo>
                  <a:pt x="2700" y="4589"/>
                </a:lnTo>
                <a:close/>
              </a:path>
              <a:path w="21600" h="21600">
                <a:moveTo>
                  <a:pt x="0" y="4589"/>
                </a:moveTo>
                <a:lnTo>
                  <a:pt x="0" y="17011"/>
                </a:lnTo>
                <a:lnTo>
                  <a:pt x="675" y="17011"/>
                </a:lnTo>
                <a:lnTo>
                  <a:pt x="675" y="458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93891" name="AutoShape 3"/>
          <p:cNvSpPr>
            <a:spLocks noChangeArrowheads="1"/>
          </p:cNvSpPr>
          <p:nvPr/>
        </p:nvSpPr>
        <p:spPr bwMode="auto">
          <a:xfrm rot="19553604">
            <a:off x="4211638" y="2289175"/>
            <a:ext cx="2592387" cy="1081088"/>
          </a:xfrm>
          <a:custGeom>
            <a:avLst/>
            <a:gdLst>
              <a:gd name="G0" fmla="+- 17296 0 0"/>
              <a:gd name="G1" fmla="+- 4589 0 0"/>
              <a:gd name="G2" fmla="+- 21600 0 4589"/>
              <a:gd name="G3" fmla="+- 10800 0 4589"/>
              <a:gd name="G4" fmla="+- 21600 0 17296"/>
              <a:gd name="G5" fmla="*/ G4 G3 10800"/>
              <a:gd name="G6" fmla="+- 21600 0 G5"/>
              <a:gd name="T0" fmla="*/ 17296 w 21600"/>
              <a:gd name="T1" fmla="*/ 0 h 21600"/>
              <a:gd name="T2" fmla="*/ 0 w 21600"/>
              <a:gd name="T3" fmla="*/ 10800 h 21600"/>
              <a:gd name="T4" fmla="*/ 1729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96" y="0"/>
                </a:moveTo>
                <a:lnTo>
                  <a:pt x="17296" y="4589"/>
                </a:lnTo>
                <a:lnTo>
                  <a:pt x="3375" y="4589"/>
                </a:lnTo>
                <a:lnTo>
                  <a:pt x="3375" y="17011"/>
                </a:lnTo>
                <a:lnTo>
                  <a:pt x="17296" y="17011"/>
                </a:lnTo>
                <a:lnTo>
                  <a:pt x="1729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589"/>
                </a:moveTo>
                <a:lnTo>
                  <a:pt x="1350" y="17011"/>
                </a:lnTo>
                <a:lnTo>
                  <a:pt x="2700" y="17011"/>
                </a:lnTo>
                <a:lnTo>
                  <a:pt x="2700" y="4589"/>
                </a:lnTo>
                <a:close/>
              </a:path>
              <a:path w="21600" h="21600">
                <a:moveTo>
                  <a:pt x="0" y="4589"/>
                </a:moveTo>
                <a:lnTo>
                  <a:pt x="0" y="17011"/>
                </a:lnTo>
                <a:lnTo>
                  <a:pt x="675" y="17011"/>
                </a:lnTo>
                <a:lnTo>
                  <a:pt x="675" y="458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93892" name="AutoShape 4"/>
          <p:cNvSpPr>
            <a:spLocks noChangeArrowheads="1"/>
          </p:cNvSpPr>
          <p:nvPr/>
        </p:nvSpPr>
        <p:spPr bwMode="auto">
          <a:xfrm>
            <a:off x="179388" y="1981200"/>
            <a:ext cx="2952750" cy="2879725"/>
          </a:xfrm>
          <a:custGeom>
            <a:avLst/>
            <a:gdLst>
              <a:gd name="G0" fmla="+- 14946 0 0"/>
              <a:gd name="G1" fmla="+- 3929 0 0"/>
              <a:gd name="G2" fmla="+- 21600 0 3929"/>
              <a:gd name="G3" fmla="+- 10800 0 3929"/>
              <a:gd name="G4" fmla="+- 21600 0 14946"/>
              <a:gd name="G5" fmla="*/ G4 G3 10800"/>
              <a:gd name="G6" fmla="+- 21600 0 G5"/>
              <a:gd name="T0" fmla="*/ 14946 w 21600"/>
              <a:gd name="T1" fmla="*/ 0 h 21600"/>
              <a:gd name="T2" fmla="*/ 0 w 21600"/>
              <a:gd name="T3" fmla="*/ 10800 h 21600"/>
              <a:gd name="T4" fmla="*/ 1494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946" y="0"/>
                </a:moveTo>
                <a:lnTo>
                  <a:pt x="14946" y="3929"/>
                </a:lnTo>
                <a:lnTo>
                  <a:pt x="3375" y="3929"/>
                </a:lnTo>
                <a:lnTo>
                  <a:pt x="3375" y="17671"/>
                </a:lnTo>
                <a:lnTo>
                  <a:pt x="14946" y="17671"/>
                </a:lnTo>
                <a:lnTo>
                  <a:pt x="149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929"/>
                </a:moveTo>
                <a:lnTo>
                  <a:pt x="1350" y="17671"/>
                </a:lnTo>
                <a:lnTo>
                  <a:pt x="2700" y="17671"/>
                </a:lnTo>
                <a:lnTo>
                  <a:pt x="2700" y="3929"/>
                </a:lnTo>
                <a:close/>
              </a:path>
              <a:path w="21600" h="21600">
                <a:moveTo>
                  <a:pt x="0" y="3929"/>
                </a:moveTo>
                <a:lnTo>
                  <a:pt x="0" y="17671"/>
                </a:lnTo>
                <a:lnTo>
                  <a:pt x="675" y="17671"/>
                </a:lnTo>
                <a:lnTo>
                  <a:pt x="675" y="392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250825" y="2146300"/>
            <a:ext cx="2087563" cy="576263"/>
            <a:chOff x="158" y="1888"/>
            <a:chExt cx="1315" cy="363"/>
          </a:xfrm>
        </p:grpSpPr>
        <p:sp>
          <p:nvSpPr>
            <p:cNvPr id="24609" name="AutoShape 6"/>
            <p:cNvSpPr>
              <a:spLocks noChangeArrowheads="1"/>
            </p:cNvSpPr>
            <p:nvPr/>
          </p:nvSpPr>
          <p:spPr bwMode="auto">
            <a:xfrm>
              <a:off x="158" y="1888"/>
              <a:ext cx="1315" cy="363"/>
            </a:xfrm>
            <a:prstGeom prst="roundRect">
              <a:avLst>
                <a:gd name="adj" fmla="val 32782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93895" name="AutoShape 7"/>
            <p:cNvSpPr>
              <a:spLocks noChangeArrowheads="1"/>
            </p:cNvSpPr>
            <p:nvPr/>
          </p:nvSpPr>
          <p:spPr bwMode="auto">
            <a:xfrm rot="10800000">
              <a:off x="177" y="1902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2">
                    <a:alpha val="37000"/>
                  </a:schemeClr>
                </a:gs>
                <a:gs pos="100000">
                  <a:schemeClr val="bg2">
                    <a:gamma/>
                    <a:tint val="4235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344488" y="2146300"/>
            <a:ext cx="11684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b="1" baseline="-25000">
                <a:ea typeface="굴림" charset="-127"/>
              </a:rPr>
              <a:t>Power</a:t>
            </a:r>
          </a:p>
        </p:txBody>
      </p:sp>
      <p:grpSp>
        <p:nvGrpSpPr>
          <p:cNvPr id="24583" name="Group 9"/>
          <p:cNvGrpSpPr>
            <a:grpSpLocks/>
          </p:cNvGrpSpPr>
          <p:nvPr/>
        </p:nvGrpSpPr>
        <p:grpSpPr bwMode="auto">
          <a:xfrm>
            <a:off x="225425" y="2795588"/>
            <a:ext cx="2087563" cy="574675"/>
            <a:chOff x="159" y="2297"/>
            <a:chExt cx="1315" cy="362"/>
          </a:xfrm>
        </p:grpSpPr>
        <p:sp>
          <p:nvSpPr>
            <p:cNvPr id="24607" name="AutoShape 10"/>
            <p:cNvSpPr>
              <a:spLocks noChangeArrowheads="1"/>
            </p:cNvSpPr>
            <p:nvPr/>
          </p:nvSpPr>
          <p:spPr bwMode="auto">
            <a:xfrm>
              <a:off x="159" y="2297"/>
              <a:ext cx="1315" cy="362"/>
            </a:xfrm>
            <a:prstGeom prst="roundRect">
              <a:avLst>
                <a:gd name="adj" fmla="val 34532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93899" name="AutoShape 11"/>
            <p:cNvSpPr>
              <a:spLocks noChangeArrowheads="1"/>
            </p:cNvSpPr>
            <p:nvPr/>
          </p:nvSpPr>
          <p:spPr bwMode="auto">
            <a:xfrm rot="10800000">
              <a:off x="177" y="2312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37000"/>
                  </a:schemeClr>
                </a:gs>
                <a:gs pos="100000">
                  <a:schemeClr val="hlink">
                    <a:gamma/>
                    <a:tint val="4235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</p:grpSp>
      <p:grpSp>
        <p:nvGrpSpPr>
          <p:cNvPr id="24584" name="Group 12"/>
          <p:cNvGrpSpPr>
            <a:grpSpLocks/>
          </p:cNvGrpSpPr>
          <p:nvPr/>
        </p:nvGrpSpPr>
        <p:grpSpPr bwMode="auto">
          <a:xfrm>
            <a:off x="225425" y="3460750"/>
            <a:ext cx="2087563" cy="576263"/>
            <a:chOff x="158" y="2704"/>
            <a:chExt cx="1315" cy="363"/>
          </a:xfrm>
        </p:grpSpPr>
        <p:sp>
          <p:nvSpPr>
            <p:cNvPr id="24605" name="AutoShape 13"/>
            <p:cNvSpPr>
              <a:spLocks noChangeArrowheads="1"/>
            </p:cNvSpPr>
            <p:nvPr/>
          </p:nvSpPr>
          <p:spPr bwMode="auto">
            <a:xfrm>
              <a:off x="158" y="2704"/>
              <a:ext cx="1315" cy="363"/>
            </a:xfrm>
            <a:prstGeom prst="roundRect">
              <a:avLst>
                <a:gd name="adj" fmla="val 32231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93902" name="AutoShape 14"/>
            <p:cNvSpPr>
              <a:spLocks noChangeArrowheads="1"/>
            </p:cNvSpPr>
            <p:nvPr/>
          </p:nvSpPr>
          <p:spPr bwMode="auto">
            <a:xfrm rot="10800000">
              <a:off x="175" y="2716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37000"/>
                  </a:schemeClr>
                </a:gs>
                <a:gs pos="100000">
                  <a:schemeClr val="accent2">
                    <a:gamma/>
                    <a:tint val="37647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</p:grpSp>
      <p:grpSp>
        <p:nvGrpSpPr>
          <p:cNvPr id="24585" name="Group 15"/>
          <p:cNvGrpSpPr>
            <a:grpSpLocks/>
          </p:cNvGrpSpPr>
          <p:nvPr/>
        </p:nvGrpSpPr>
        <p:grpSpPr bwMode="auto">
          <a:xfrm>
            <a:off x="250825" y="4090988"/>
            <a:ext cx="2087563" cy="574675"/>
            <a:chOff x="158" y="3113"/>
            <a:chExt cx="1315" cy="362"/>
          </a:xfrm>
        </p:grpSpPr>
        <p:sp>
          <p:nvSpPr>
            <p:cNvPr id="24603" name="AutoShape 16"/>
            <p:cNvSpPr>
              <a:spLocks noChangeArrowheads="1"/>
            </p:cNvSpPr>
            <p:nvPr/>
          </p:nvSpPr>
          <p:spPr bwMode="auto">
            <a:xfrm>
              <a:off x="158" y="3113"/>
              <a:ext cx="1315" cy="362"/>
            </a:xfrm>
            <a:prstGeom prst="roundRect">
              <a:avLst>
                <a:gd name="adj" fmla="val 30662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93905" name="AutoShape 17"/>
            <p:cNvSpPr>
              <a:spLocks noChangeArrowheads="1"/>
            </p:cNvSpPr>
            <p:nvPr/>
          </p:nvSpPr>
          <p:spPr bwMode="auto">
            <a:xfrm rot="10800000">
              <a:off x="173" y="3128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alpha val="37000"/>
                  </a:schemeClr>
                </a:gs>
                <a:gs pos="100000">
                  <a:schemeClr val="accent1">
                    <a:gamma/>
                    <a:tint val="37647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24586" name="Rectangle 18"/>
          <p:cNvSpPr>
            <a:spLocks noChangeArrowheads="1"/>
          </p:cNvSpPr>
          <p:nvPr/>
        </p:nvSpPr>
        <p:spPr bwMode="auto">
          <a:xfrm>
            <a:off x="344488" y="2819400"/>
            <a:ext cx="11684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b="1" baseline="-25000">
                <a:ea typeface="굴림" charset="-127"/>
              </a:rPr>
              <a:t>Politics</a:t>
            </a:r>
          </a:p>
        </p:txBody>
      </p:sp>
      <p:sp>
        <p:nvSpPr>
          <p:cNvPr id="24587" name="Rectangle 19"/>
          <p:cNvSpPr>
            <a:spLocks noChangeArrowheads="1"/>
          </p:cNvSpPr>
          <p:nvPr/>
        </p:nvSpPr>
        <p:spPr bwMode="auto">
          <a:xfrm>
            <a:off x="349250" y="3505200"/>
            <a:ext cx="1900238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b="1" baseline="-25000">
                <a:ea typeface="굴림" charset="-127"/>
              </a:rPr>
              <a:t>Circumstances</a:t>
            </a:r>
          </a:p>
        </p:txBody>
      </p:sp>
      <p:sp>
        <p:nvSpPr>
          <p:cNvPr id="24588" name="Rectangle 20"/>
          <p:cNvSpPr>
            <a:spLocks noChangeArrowheads="1"/>
          </p:cNvSpPr>
          <p:nvPr/>
        </p:nvSpPr>
        <p:spPr bwMode="auto">
          <a:xfrm>
            <a:off x="373063" y="4151313"/>
            <a:ext cx="1941512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b="1" baseline="-25000">
                <a:ea typeface="굴림" charset="-127"/>
              </a:rPr>
              <a:t>Expectations</a:t>
            </a:r>
          </a:p>
        </p:txBody>
      </p:sp>
      <p:sp>
        <p:nvSpPr>
          <p:cNvPr id="24589" name="Rectangle 24"/>
          <p:cNvSpPr>
            <a:spLocks noChangeArrowheads="1"/>
          </p:cNvSpPr>
          <p:nvPr/>
        </p:nvSpPr>
        <p:spPr bwMode="auto">
          <a:xfrm>
            <a:off x="7018338" y="1570038"/>
            <a:ext cx="12985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b="1" baseline="-25000">
                <a:ea typeface="굴림" charset="-127"/>
              </a:rPr>
              <a:t>Your Text</a:t>
            </a:r>
          </a:p>
        </p:txBody>
      </p:sp>
      <p:grpSp>
        <p:nvGrpSpPr>
          <p:cNvPr id="24590" name="Group 26"/>
          <p:cNvGrpSpPr>
            <a:grpSpLocks/>
          </p:cNvGrpSpPr>
          <p:nvPr/>
        </p:nvGrpSpPr>
        <p:grpSpPr bwMode="auto">
          <a:xfrm>
            <a:off x="3124200" y="2286000"/>
            <a:ext cx="2430463" cy="2303463"/>
            <a:chOff x="1973" y="1706"/>
            <a:chExt cx="1451" cy="1451"/>
          </a:xfrm>
        </p:grpSpPr>
        <p:grpSp>
          <p:nvGrpSpPr>
            <p:cNvPr id="24597" name="Group 27"/>
            <p:cNvGrpSpPr>
              <a:grpSpLocks/>
            </p:cNvGrpSpPr>
            <p:nvPr/>
          </p:nvGrpSpPr>
          <p:grpSpPr bwMode="auto">
            <a:xfrm>
              <a:off x="1973" y="1706"/>
              <a:ext cx="1451" cy="1451"/>
              <a:chOff x="4195" y="2750"/>
              <a:chExt cx="1134" cy="993"/>
            </a:xfrm>
          </p:grpSpPr>
          <p:grpSp>
            <p:nvGrpSpPr>
              <p:cNvPr id="24599" name="Group 28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4601" name="Oval 2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602" name="Oval 3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4600" name="Oval 31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4598" name="Rectangle 33"/>
            <p:cNvSpPr>
              <a:spLocks noChangeArrowheads="1"/>
            </p:cNvSpPr>
            <p:nvPr/>
          </p:nvSpPr>
          <p:spPr bwMode="auto">
            <a:xfrm>
              <a:off x="2209" y="2049"/>
              <a:ext cx="98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ko-KR" sz="1800" b="1" baseline="-25000">
                <a:ea typeface="굴림" charset="-127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b="1" baseline="-25000">
                  <a:ea typeface="굴림" charset="-127"/>
                </a:rPr>
                <a:t>Succession Planning</a:t>
              </a:r>
              <a:endParaRPr lang="en-US" altLang="en-US" b="1" baseline="-25000"/>
            </a:p>
          </p:txBody>
        </p:sp>
      </p:grpSp>
      <p:sp>
        <p:nvSpPr>
          <p:cNvPr id="24591" name="AutoShape 35"/>
          <p:cNvSpPr>
            <a:spLocks noChangeArrowheads="1"/>
          </p:cNvSpPr>
          <p:nvPr/>
        </p:nvSpPr>
        <p:spPr bwMode="auto">
          <a:xfrm>
            <a:off x="6781800" y="914400"/>
            <a:ext cx="2087563" cy="1905000"/>
          </a:xfrm>
          <a:prstGeom prst="roundRect">
            <a:avLst>
              <a:gd name="adj" fmla="val 32782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4592" name="Rectangle 46"/>
          <p:cNvSpPr>
            <a:spLocks noChangeArrowheads="1"/>
          </p:cNvSpPr>
          <p:nvPr/>
        </p:nvSpPr>
        <p:spPr bwMode="auto">
          <a:xfrm>
            <a:off x="6986588" y="1397000"/>
            <a:ext cx="16764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3200" b="1" baseline="-25000">
                <a:ea typeface="굴림" charset="-127"/>
              </a:rPr>
              <a:t>Short-Term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3200" b="1" baseline="-25000">
                <a:ea typeface="굴림" charset="-127"/>
              </a:rPr>
              <a:t>Outcome</a:t>
            </a:r>
          </a:p>
        </p:txBody>
      </p:sp>
      <p:sp>
        <p:nvSpPr>
          <p:cNvPr id="24593" name="Text Box 50"/>
          <p:cNvSpPr txBox="1">
            <a:spLocks noChangeArrowheads="1"/>
          </p:cNvSpPr>
          <p:nvPr/>
        </p:nvSpPr>
        <p:spPr bwMode="auto">
          <a:xfrm>
            <a:off x="373063" y="287338"/>
            <a:ext cx="572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The Complexity Of Succession</a:t>
            </a:r>
          </a:p>
        </p:txBody>
      </p:sp>
      <p:sp>
        <p:nvSpPr>
          <p:cNvPr id="24594" name="AutoShape 35"/>
          <p:cNvSpPr>
            <a:spLocks noChangeArrowheads="1"/>
          </p:cNvSpPr>
          <p:nvPr/>
        </p:nvSpPr>
        <p:spPr bwMode="auto">
          <a:xfrm>
            <a:off x="6853238" y="3317875"/>
            <a:ext cx="2087562" cy="1905000"/>
          </a:xfrm>
          <a:prstGeom prst="roundRect">
            <a:avLst>
              <a:gd name="adj" fmla="val 32782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4595" name="Rectangle 46"/>
          <p:cNvSpPr>
            <a:spLocks noChangeArrowheads="1"/>
          </p:cNvSpPr>
          <p:nvPr/>
        </p:nvSpPr>
        <p:spPr bwMode="auto">
          <a:xfrm>
            <a:off x="7018338" y="3794125"/>
            <a:ext cx="1676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3200" b="1" baseline="-25000">
                <a:ea typeface="굴림" charset="-127"/>
              </a:rPr>
              <a:t>Long-Term Outcome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3200" b="1" baseline="-25000">
              <a:ea typeface="굴림" charset="-127"/>
            </a:endParaRPr>
          </a:p>
        </p:txBody>
      </p:sp>
      <p:sp>
        <p:nvSpPr>
          <p:cNvPr id="24596" name="Rectangle 1"/>
          <p:cNvSpPr>
            <a:spLocks noChangeArrowheads="1"/>
          </p:cNvSpPr>
          <p:nvPr/>
        </p:nvSpPr>
        <p:spPr bwMode="auto">
          <a:xfrm>
            <a:off x="398463" y="5454650"/>
            <a:ext cx="39401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b="1" baseline="-25000">
              <a:solidFill>
                <a:schemeClr val="tx1"/>
              </a:solidFill>
              <a:ea typeface="굴림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800" b="1" baseline="-25000">
              <a:solidFill>
                <a:schemeClr val="tx1"/>
              </a:solidFill>
              <a:ea typeface="굴림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400" b="1" baseline="-25000">
                <a:ea typeface="굴림" charset="-127"/>
              </a:rPr>
              <a:t>Succession Planning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b="1" baseline="-25000">
                <a:ea typeface="굴림" charset="-127"/>
              </a:rPr>
              <a:t>Assuring a Continuity of</a:t>
            </a:r>
            <a:r>
              <a:rPr lang="en-US" altLang="ko-KR" sz="1400" b="1">
                <a:ea typeface="굴림" charset="-127"/>
              </a:rPr>
              <a:t> </a:t>
            </a:r>
            <a:r>
              <a:rPr lang="en-US" altLang="ko-KR" sz="1400" b="1" baseline="-25000">
                <a:ea typeface="굴림" charset="-127"/>
              </a:rPr>
              <a:t>Voluntary &amp; Professional Leadership to Sustain the Organization and Safeguard its Mission.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2351088" y="2625725"/>
            <a:ext cx="4741862" cy="3314700"/>
            <a:chOff x="1438" y="1881"/>
            <a:chExt cx="2987" cy="2088"/>
          </a:xfrm>
        </p:grpSpPr>
        <p:sp>
          <p:nvSpPr>
            <p:cNvPr id="286723" name="AutoShape 3"/>
            <p:cNvSpPr>
              <a:spLocks noChangeArrowheads="1"/>
            </p:cNvSpPr>
            <p:nvPr/>
          </p:nvSpPr>
          <p:spPr bwMode="auto">
            <a:xfrm rot="10582451">
              <a:off x="1438" y="3106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902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86724" name="AutoShape 4"/>
            <p:cNvSpPr>
              <a:spLocks noChangeArrowheads="1"/>
            </p:cNvSpPr>
            <p:nvPr/>
          </p:nvSpPr>
          <p:spPr bwMode="auto">
            <a:xfrm rot="16200000">
              <a:off x="2954" y="1904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098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grpSp>
          <p:nvGrpSpPr>
            <p:cNvPr id="26659" name="Group 5"/>
            <p:cNvGrpSpPr>
              <a:grpSpLocks/>
            </p:cNvGrpSpPr>
            <p:nvPr/>
          </p:nvGrpSpPr>
          <p:grpSpPr bwMode="auto">
            <a:xfrm>
              <a:off x="1864" y="2237"/>
              <a:ext cx="2561" cy="1732"/>
              <a:chOff x="1864" y="2237"/>
              <a:chExt cx="2561" cy="1732"/>
            </a:xfrm>
          </p:grpSpPr>
          <p:sp>
            <p:nvSpPr>
              <p:cNvPr id="286726" name="AutoShape 6"/>
              <p:cNvSpPr>
                <a:spLocks noChangeArrowheads="1"/>
              </p:cNvSpPr>
              <p:nvPr/>
            </p:nvSpPr>
            <p:spPr bwMode="auto">
              <a:xfrm rot="56991899">
                <a:off x="1841" y="2260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7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latin typeface="Arial" charset="0"/>
                </a:endParaRPr>
              </a:p>
            </p:txBody>
          </p:sp>
          <p:sp>
            <p:nvSpPr>
              <p:cNvPr id="286727" name="AutoShape 7"/>
              <p:cNvSpPr>
                <a:spLocks noChangeArrowheads="1"/>
              </p:cNvSpPr>
              <p:nvPr/>
            </p:nvSpPr>
            <p:spPr bwMode="auto">
              <a:xfrm rot="18989892">
                <a:off x="4062" y="2296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7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latin typeface="Arial" charset="0"/>
                </a:endParaRPr>
              </a:p>
            </p:txBody>
          </p:sp>
          <p:sp>
            <p:nvSpPr>
              <p:cNvPr id="26662" name="Oval 8"/>
              <p:cNvSpPr>
                <a:spLocks noChangeArrowheads="1"/>
              </p:cNvSpPr>
              <p:nvPr/>
            </p:nvSpPr>
            <p:spPr bwMode="auto">
              <a:xfrm>
                <a:off x="1879" y="2302"/>
                <a:ext cx="2404" cy="1667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86729" name="Oval 9"/>
              <p:cNvSpPr>
                <a:spLocks noChangeArrowheads="1"/>
              </p:cNvSpPr>
              <p:nvPr/>
            </p:nvSpPr>
            <p:spPr bwMode="auto">
              <a:xfrm>
                <a:off x="1914" y="2304"/>
                <a:ext cx="2343" cy="1624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5568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 baseline="-25000" dirty="0">
                  <a:latin typeface="Arial" charset="0"/>
                </a:endParaRPr>
              </a:p>
            </p:txBody>
          </p:sp>
          <p:sp>
            <p:nvSpPr>
              <p:cNvPr id="286730" name="Oval 10"/>
              <p:cNvSpPr>
                <a:spLocks noChangeArrowheads="1"/>
              </p:cNvSpPr>
              <p:nvPr/>
            </p:nvSpPr>
            <p:spPr bwMode="auto">
              <a:xfrm flipH="1">
                <a:off x="2051" y="2341"/>
                <a:ext cx="2065" cy="119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5764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26665" name="Rectangle 11"/>
              <p:cNvSpPr>
                <a:spLocks noChangeArrowheads="1"/>
              </p:cNvSpPr>
              <p:nvPr/>
            </p:nvSpPr>
            <p:spPr bwMode="auto">
              <a:xfrm>
                <a:off x="2192" y="2601"/>
                <a:ext cx="1838" cy="1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b="1" baseline="-25000">
                    <a:solidFill>
                      <a:srgbClr val="000000"/>
                    </a:solidFill>
                    <a:ea typeface="굴림" charset="-127"/>
                  </a:rPr>
                  <a:t>Disaster Preparedness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b="1" baseline="-25000">
                    <a:solidFill>
                      <a:srgbClr val="000000"/>
                    </a:solidFill>
                    <a:ea typeface="굴림" charset="-127"/>
                  </a:rPr>
                  <a:t>and Relief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ko-KR" sz="1600" b="1" baseline="-25000">
                  <a:solidFill>
                    <a:srgbClr val="000000"/>
                  </a:solidFill>
                  <a:ea typeface="굴림" charset="-127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600" b="1" baseline="-25000">
                    <a:solidFill>
                      <a:srgbClr val="000000"/>
                    </a:solidFill>
                    <a:ea typeface="굴림" charset="-127"/>
                  </a:rPr>
                  <a:t>GOAL: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600" b="1" baseline="-25000">
                    <a:solidFill>
                      <a:srgbClr val="000000"/>
                    </a:solidFill>
                    <a:ea typeface="굴림" charset="-127"/>
                  </a:rPr>
                  <a:t>Helping The Client Weather An Unplanned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600" b="1" baseline="-25000">
                    <a:solidFill>
                      <a:srgbClr val="000000"/>
                    </a:solidFill>
                    <a:ea typeface="굴림" charset="-127"/>
                  </a:rPr>
                  <a:t>Departure Or Prepare For One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600" b="1" baseline="-25000">
                    <a:solidFill>
                      <a:srgbClr val="000000"/>
                    </a:solidFill>
                    <a:ea typeface="굴림" charset="-127"/>
                  </a:rPr>
                  <a:t>By Creating A Culture Of Safeguarding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600" b="1" baseline="-25000">
                    <a:solidFill>
                      <a:srgbClr val="000000"/>
                    </a:solidFill>
                    <a:ea typeface="굴림" charset="-127"/>
                  </a:rPr>
                  <a:t>Leadership Continuity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ko-KR" sz="1600" b="1" i="1" baseline="-25000">
                  <a:solidFill>
                    <a:schemeClr val="tx1"/>
                  </a:solidFill>
                  <a:ea typeface="굴림" charset="-127"/>
                </a:endParaRPr>
              </a:p>
            </p:txBody>
          </p:sp>
        </p:grpSp>
      </p:grpSp>
      <p:grpSp>
        <p:nvGrpSpPr>
          <p:cNvPr id="26627" name="Group 12"/>
          <p:cNvGrpSpPr>
            <a:grpSpLocks/>
          </p:cNvGrpSpPr>
          <p:nvPr/>
        </p:nvGrpSpPr>
        <p:grpSpPr bwMode="auto">
          <a:xfrm>
            <a:off x="468313" y="4084638"/>
            <a:ext cx="1800225" cy="1576387"/>
            <a:chOff x="431" y="2750"/>
            <a:chExt cx="1134" cy="993"/>
          </a:xfrm>
        </p:grpSpPr>
        <p:grpSp>
          <p:nvGrpSpPr>
            <p:cNvPr id="26651" name="Group 13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6653" name="Group 14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6655" name="Oval 1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56" name="Oval 1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654" name="Oval 17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6652" name="Rectangle 19"/>
            <p:cNvSpPr>
              <a:spLocks noChangeArrowheads="1"/>
            </p:cNvSpPr>
            <p:nvPr/>
          </p:nvSpPr>
          <p:spPr bwMode="auto">
            <a:xfrm>
              <a:off x="615" y="3045"/>
              <a:ext cx="77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Agency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Inventory</a:t>
              </a:r>
            </a:p>
          </p:txBody>
        </p:sp>
      </p:grpSp>
      <p:grpSp>
        <p:nvGrpSpPr>
          <p:cNvPr id="26628" name="Group 20"/>
          <p:cNvGrpSpPr>
            <a:grpSpLocks/>
          </p:cNvGrpSpPr>
          <p:nvPr/>
        </p:nvGrpSpPr>
        <p:grpSpPr bwMode="auto">
          <a:xfrm>
            <a:off x="6805613" y="1924050"/>
            <a:ext cx="1800225" cy="1576388"/>
            <a:chOff x="4195" y="2750"/>
            <a:chExt cx="1134" cy="993"/>
          </a:xfrm>
        </p:grpSpPr>
        <p:grpSp>
          <p:nvGrpSpPr>
            <p:cNvPr id="26645" name="Group 21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6647" name="Group 22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6649" name="Oval 2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50" name="Oval 2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648" name="Oval 25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6646" name="Rectangle 27"/>
            <p:cNvSpPr>
              <a:spLocks noChangeArrowheads="1"/>
            </p:cNvSpPr>
            <p:nvPr/>
          </p:nvSpPr>
          <p:spPr bwMode="auto">
            <a:xfrm>
              <a:off x="4330" y="3053"/>
              <a:ext cx="862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2000" b="1" baseline="-25000">
                  <a:ea typeface="굴림" charset="-127"/>
                </a:rPr>
                <a:t>Interim Professionals</a:t>
              </a:r>
              <a:endParaRPr lang="en-US" altLang="en-US" sz="2000" b="1" baseline="-25000"/>
            </a:p>
          </p:txBody>
        </p:sp>
      </p:grpSp>
      <p:grpSp>
        <p:nvGrpSpPr>
          <p:cNvPr id="26629" name="Group 28"/>
          <p:cNvGrpSpPr>
            <a:grpSpLocks/>
          </p:cNvGrpSpPr>
          <p:nvPr/>
        </p:nvGrpSpPr>
        <p:grpSpPr bwMode="auto">
          <a:xfrm>
            <a:off x="1409700" y="1852613"/>
            <a:ext cx="1800225" cy="1576387"/>
            <a:chOff x="1111" y="1394"/>
            <a:chExt cx="1134" cy="993"/>
          </a:xfrm>
        </p:grpSpPr>
        <p:grpSp>
          <p:nvGrpSpPr>
            <p:cNvPr id="26639" name="Group 29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6641" name="Group 30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6643" name="Oval 3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44" name="Oval 3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642" name="Oval 33"/>
              <p:cNvSpPr>
                <a:spLocks noChangeArrowheads="1"/>
              </p:cNvSpPr>
              <p:nvPr/>
            </p:nvSpPr>
            <p:spPr bwMode="auto">
              <a:xfrm flipH="1">
                <a:off x="2429" y="3221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6640" name="Rectangle 35"/>
            <p:cNvSpPr>
              <a:spLocks noChangeArrowheads="1"/>
            </p:cNvSpPr>
            <p:nvPr/>
          </p:nvSpPr>
          <p:spPr bwMode="auto">
            <a:xfrm>
              <a:off x="1292" y="1577"/>
              <a:ext cx="771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Position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Strategy and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Performance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Review</a:t>
              </a:r>
              <a:endParaRPr lang="en-US" altLang="en-US" sz="2000" b="1" baseline="-25000"/>
            </a:p>
          </p:txBody>
        </p:sp>
      </p:grpSp>
      <p:grpSp>
        <p:nvGrpSpPr>
          <p:cNvPr id="26630" name="Group 36"/>
          <p:cNvGrpSpPr>
            <a:grpSpLocks/>
          </p:cNvGrpSpPr>
          <p:nvPr/>
        </p:nvGrpSpPr>
        <p:grpSpPr bwMode="auto">
          <a:xfrm>
            <a:off x="4141788" y="981075"/>
            <a:ext cx="1800225" cy="1576388"/>
            <a:chOff x="4195" y="2750"/>
            <a:chExt cx="1134" cy="993"/>
          </a:xfrm>
        </p:grpSpPr>
        <p:grpSp>
          <p:nvGrpSpPr>
            <p:cNvPr id="26633" name="Group 37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6635" name="Group 38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6637" name="Oval 3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38" name="Oval 4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636" name="Oval 41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26634" name="Rectangle 43"/>
            <p:cNvSpPr>
              <a:spLocks noChangeArrowheads="1"/>
            </p:cNvSpPr>
            <p:nvPr/>
          </p:nvSpPr>
          <p:spPr bwMode="auto">
            <a:xfrm>
              <a:off x="4376" y="3027"/>
              <a:ext cx="77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Board Pipeline</a:t>
              </a:r>
            </a:p>
          </p:txBody>
        </p:sp>
      </p:grpSp>
      <p:sp>
        <p:nvSpPr>
          <p:cNvPr id="26631" name="Title 1"/>
          <p:cNvSpPr txBox="1">
            <a:spLocks/>
          </p:cNvSpPr>
          <p:nvPr/>
        </p:nvSpPr>
        <p:spPr bwMode="auto">
          <a:xfrm>
            <a:off x="423863" y="1588"/>
            <a:ext cx="7488237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Pathway 2 – Emergency or Contingency</a:t>
            </a:r>
          </a:p>
        </p:txBody>
      </p:sp>
      <p:sp>
        <p:nvSpPr>
          <p:cNvPr id="26632" name="TextBox 1"/>
          <p:cNvSpPr txBox="1">
            <a:spLocks noChangeArrowheads="1"/>
          </p:cNvSpPr>
          <p:nvPr/>
        </p:nvSpPr>
        <p:spPr bwMode="auto">
          <a:xfrm>
            <a:off x="528638" y="5905500"/>
            <a:ext cx="8580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baseline="-25000">
                <a:ea typeface="굴림" charset="-127"/>
              </a:rPr>
              <a:t>THE OUTCOMES: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 baseline="-25000">
                <a:ea typeface="굴림" charset="-127"/>
              </a:rPr>
              <a:t>People Know What Will Happen If A Position Is Vacated During The Year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 baseline="-25000">
                <a:ea typeface="굴림" charset="-127"/>
              </a:rPr>
              <a:t>The Successor Has Access To Critical Information To Get Started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AutoShape 2"/>
          <p:cNvSpPr>
            <a:spLocks noChangeArrowheads="1"/>
          </p:cNvSpPr>
          <p:nvPr/>
        </p:nvSpPr>
        <p:spPr bwMode="auto">
          <a:xfrm>
            <a:off x="4498975" y="2997200"/>
            <a:ext cx="2665413" cy="1511300"/>
          </a:xfrm>
          <a:custGeom>
            <a:avLst/>
            <a:gdLst>
              <a:gd name="G0" fmla="+- 17007 0 0"/>
              <a:gd name="G1" fmla="+- 3653 0 0"/>
              <a:gd name="G2" fmla="+- 21600 0 3653"/>
              <a:gd name="G3" fmla="+- 10800 0 3653"/>
              <a:gd name="G4" fmla="+- 21600 0 17007"/>
              <a:gd name="G5" fmla="*/ G4 G3 10800"/>
              <a:gd name="G6" fmla="+- 21600 0 G5"/>
              <a:gd name="T0" fmla="*/ 17007 w 21600"/>
              <a:gd name="T1" fmla="*/ 0 h 21600"/>
              <a:gd name="T2" fmla="*/ 0 w 21600"/>
              <a:gd name="T3" fmla="*/ 10800 h 21600"/>
              <a:gd name="T4" fmla="*/ 1700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007" y="0"/>
                </a:moveTo>
                <a:lnTo>
                  <a:pt x="17007" y="3653"/>
                </a:lnTo>
                <a:lnTo>
                  <a:pt x="3375" y="3653"/>
                </a:lnTo>
                <a:lnTo>
                  <a:pt x="3375" y="17947"/>
                </a:lnTo>
                <a:lnTo>
                  <a:pt x="17007" y="17947"/>
                </a:lnTo>
                <a:lnTo>
                  <a:pt x="1700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653"/>
                </a:moveTo>
                <a:lnTo>
                  <a:pt x="1350" y="17947"/>
                </a:lnTo>
                <a:lnTo>
                  <a:pt x="2700" y="17947"/>
                </a:lnTo>
                <a:lnTo>
                  <a:pt x="2700" y="3653"/>
                </a:lnTo>
                <a:close/>
              </a:path>
              <a:path w="21600" h="21600">
                <a:moveTo>
                  <a:pt x="0" y="3653"/>
                </a:moveTo>
                <a:lnTo>
                  <a:pt x="0" y="17947"/>
                </a:lnTo>
                <a:lnTo>
                  <a:pt x="675" y="17947"/>
                </a:lnTo>
                <a:lnTo>
                  <a:pt x="675" y="3653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4500563" y="1412875"/>
            <a:ext cx="2016125" cy="4464050"/>
            <a:chOff x="4014" y="845"/>
            <a:chExt cx="1225" cy="3356"/>
          </a:xfrm>
        </p:grpSpPr>
        <p:sp>
          <p:nvSpPr>
            <p:cNvPr id="31786" name="AutoShape 4"/>
            <p:cNvSpPr>
              <a:spLocks noChangeArrowheads="1"/>
            </p:cNvSpPr>
            <p:nvPr/>
          </p:nvSpPr>
          <p:spPr bwMode="auto">
            <a:xfrm flipV="1">
              <a:off x="4014" y="845"/>
              <a:ext cx="1225" cy="335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1787" name="AutoShape 5"/>
            <p:cNvSpPr>
              <a:spLocks noChangeArrowheads="1"/>
            </p:cNvSpPr>
            <p:nvPr/>
          </p:nvSpPr>
          <p:spPr bwMode="auto">
            <a:xfrm rot="10800000">
              <a:off x="4035" y="866"/>
              <a:ext cx="1194" cy="635"/>
            </a:xfrm>
            <a:prstGeom prst="roundRect">
              <a:avLst>
                <a:gd name="adj" fmla="val 32602"/>
              </a:avLst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96966" name="AutoShape 6"/>
          <p:cNvSpPr>
            <a:spLocks noChangeArrowheads="1"/>
          </p:cNvSpPr>
          <p:nvPr/>
        </p:nvSpPr>
        <p:spPr bwMode="auto">
          <a:xfrm>
            <a:off x="250825" y="2205038"/>
            <a:ext cx="2952750" cy="2879725"/>
          </a:xfrm>
          <a:custGeom>
            <a:avLst/>
            <a:gdLst>
              <a:gd name="G0" fmla="+- 14946 0 0"/>
              <a:gd name="G1" fmla="+- 3929 0 0"/>
              <a:gd name="G2" fmla="+- 21600 0 3929"/>
              <a:gd name="G3" fmla="+- 10800 0 3929"/>
              <a:gd name="G4" fmla="+- 21600 0 14946"/>
              <a:gd name="G5" fmla="*/ G4 G3 10800"/>
              <a:gd name="G6" fmla="+- 21600 0 G5"/>
              <a:gd name="T0" fmla="*/ 14946 w 21600"/>
              <a:gd name="T1" fmla="*/ 0 h 21600"/>
              <a:gd name="T2" fmla="*/ 0 w 21600"/>
              <a:gd name="T3" fmla="*/ 10800 h 21600"/>
              <a:gd name="T4" fmla="*/ 1494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946" y="0"/>
                </a:moveTo>
                <a:lnTo>
                  <a:pt x="14946" y="3929"/>
                </a:lnTo>
                <a:lnTo>
                  <a:pt x="3375" y="3929"/>
                </a:lnTo>
                <a:lnTo>
                  <a:pt x="3375" y="17671"/>
                </a:lnTo>
                <a:lnTo>
                  <a:pt x="14946" y="17671"/>
                </a:lnTo>
                <a:lnTo>
                  <a:pt x="149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929"/>
                </a:moveTo>
                <a:lnTo>
                  <a:pt x="1350" y="17671"/>
                </a:lnTo>
                <a:lnTo>
                  <a:pt x="2700" y="17671"/>
                </a:lnTo>
                <a:lnTo>
                  <a:pt x="2700" y="3929"/>
                </a:lnTo>
                <a:close/>
              </a:path>
              <a:path w="21600" h="21600">
                <a:moveTo>
                  <a:pt x="0" y="3929"/>
                </a:moveTo>
                <a:lnTo>
                  <a:pt x="0" y="17671"/>
                </a:lnTo>
                <a:lnTo>
                  <a:pt x="675" y="17671"/>
                </a:lnTo>
                <a:lnTo>
                  <a:pt x="675" y="392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4624388" y="1905000"/>
            <a:ext cx="18034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C97AA">
                        <a:alpha val="39998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0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The Outcome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4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Procedures For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4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Assuring The Organization There Will Be Leadership Continuity and A Defined Process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 rot="-5400000">
            <a:off x="3375819" y="-2561431"/>
            <a:ext cx="615950" cy="634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b="1">
                <a:solidFill>
                  <a:srgbClr val="FFC000"/>
                </a:solidFill>
                <a:ea typeface="굴림" charset="-127"/>
              </a:rPr>
              <a:t>Pathway 3 - Succession Policy</a:t>
            </a:r>
          </a:p>
        </p:txBody>
      </p: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393700" y="2636838"/>
            <a:ext cx="2233613" cy="2016125"/>
            <a:chOff x="431" y="2750"/>
            <a:chExt cx="1134" cy="993"/>
          </a:xfrm>
        </p:grpSpPr>
        <p:grpSp>
          <p:nvGrpSpPr>
            <p:cNvPr id="31780" name="Group 10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31782" name="Group 11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31784" name="Oval 12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785" name="Oval 13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783" name="Oval 14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31781" name="Rectangle 16"/>
            <p:cNvSpPr>
              <a:spLocks noChangeArrowheads="1"/>
            </p:cNvSpPr>
            <p:nvPr/>
          </p:nvSpPr>
          <p:spPr bwMode="auto">
            <a:xfrm>
              <a:off x="584" y="2978"/>
              <a:ext cx="771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ko-KR" sz="2400" b="1" baseline="-25000">
                  <a:ea typeface="굴림" charset="-127"/>
                </a:rPr>
                <a:t>Policy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baseline="-25000">
                  <a:ea typeface="굴림" charset="-127"/>
                </a:rPr>
                <a:t>Creates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baseline="-25000">
                  <a:ea typeface="굴림" charset="-127"/>
                </a:rPr>
                <a:t>Culture</a:t>
              </a:r>
              <a:endParaRPr lang="en-US" altLang="en-US" sz="2400" b="1" baseline="-25000"/>
            </a:p>
          </p:txBody>
        </p:sp>
      </p:grpSp>
      <p:grpSp>
        <p:nvGrpSpPr>
          <p:cNvPr id="31752" name="Group 17"/>
          <p:cNvGrpSpPr>
            <a:grpSpLocks/>
          </p:cNvGrpSpPr>
          <p:nvPr/>
        </p:nvGrpSpPr>
        <p:grpSpPr bwMode="auto">
          <a:xfrm>
            <a:off x="3297238" y="4400550"/>
            <a:ext cx="1441450" cy="1262063"/>
            <a:chOff x="4195" y="2750"/>
            <a:chExt cx="1134" cy="993"/>
          </a:xfrm>
        </p:grpSpPr>
        <p:grpSp>
          <p:nvGrpSpPr>
            <p:cNvPr id="31774" name="Group 18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776" name="Group 19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1778" name="Oval 20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779" name="Oval 21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777" name="Oval 22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31775" name="Rectangle 24"/>
            <p:cNvSpPr>
              <a:spLocks noChangeArrowheads="1"/>
            </p:cNvSpPr>
            <p:nvPr/>
          </p:nvSpPr>
          <p:spPr bwMode="auto">
            <a:xfrm>
              <a:off x="4237" y="3006"/>
              <a:ext cx="1026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ko-KR" sz="2000" b="1" baseline="-25000">
                  <a:ea typeface="굴림" charset="-127"/>
                </a:rPr>
                <a:t>Permanent Vacancies</a:t>
              </a:r>
              <a:endParaRPr lang="en-US" altLang="en-US" sz="2000" b="1" baseline="-25000"/>
            </a:p>
          </p:txBody>
        </p:sp>
      </p:grpSp>
      <p:grpSp>
        <p:nvGrpSpPr>
          <p:cNvPr id="31753" name="Group 25"/>
          <p:cNvGrpSpPr>
            <a:grpSpLocks/>
          </p:cNvGrpSpPr>
          <p:nvPr/>
        </p:nvGrpSpPr>
        <p:grpSpPr bwMode="auto">
          <a:xfrm>
            <a:off x="3276600" y="2997200"/>
            <a:ext cx="1441450" cy="1262063"/>
            <a:chOff x="1111" y="1394"/>
            <a:chExt cx="1134" cy="993"/>
          </a:xfrm>
        </p:grpSpPr>
        <p:grpSp>
          <p:nvGrpSpPr>
            <p:cNvPr id="31768" name="Group 26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31770" name="Group 27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31772" name="Oval 28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773" name="Oval 29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771" name="Oval 30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31769" name="Rectangle 32"/>
            <p:cNvSpPr>
              <a:spLocks noChangeArrowheads="1"/>
            </p:cNvSpPr>
            <p:nvPr/>
          </p:nvSpPr>
          <p:spPr bwMode="auto">
            <a:xfrm>
              <a:off x="1236" y="1651"/>
              <a:ext cx="903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ko-KR" sz="2000" b="1" baseline="-25000">
                  <a:ea typeface="굴림" charset="-127"/>
                </a:rPr>
                <a:t>Long-Term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Vacancies</a:t>
              </a:r>
              <a:endParaRPr lang="en-US" altLang="en-US" sz="2000" b="1" baseline="-25000"/>
            </a:p>
          </p:txBody>
        </p:sp>
      </p:grpSp>
      <p:grpSp>
        <p:nvGrpSpPr>
          <p:cNvPr id="31754" name="Group 33"/>
          <p:cNvGrpSpPr>
            <a:grpSpLocks/>
          </p:cNvGrpSpPr>
          <p:nvPr/>
        </p:nvGrpSpPr>
        <p:grpSpPr bwMode="auto">
          <a:xfrm>
            <a:off x="3282950" y="1638300"/>
            <a:ext cx="1441450" cy="1262063"/>
            <a:chOff x="4195" y="2750"/>
            <a:chExt cx="1134" cy="993"/>
          </a:xfrm>
        </p:grpSpPr>
        <p:grpSp>
          <p:nvGrpSpPr>
            <p:cNvPr id="31762" name="Group 34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764" name="Group 35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1766" name="Oval 36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767" name="Oval 37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765" name="Oval 38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31763" name="Rectangle 40"/>
            <p:cNvSpPr>
              <a:spLocks noChangeArrowheads="1"/>
            </p:cNvSpPr>
            <p:nvPr/>
          </p:nvSpPr>
          <p:spPr bwMode="auto">
            <a:xfrm>
              <a:off x="4309" y="3005"/>
              <a:ext cx="890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ko-KR" sz="2000" b="1" baseline="-25000">
                  <a:ea typeface="굴림" charset="-127"/>
                </a:rPr>
                <a:t>Short-Term Vacancies</a:t>
              </a:r>
              <a:endParaRPr lang="en-US" altLang="en-US" sz="2000" b="1" baseline="-25000"/>
            </a:p>
          </p:txBody>
        </p:sp>
      </p:grpSp>
      <p:grpSp>
        <p:nvGrpSpPr>
          <p:cNvPr id="31755" name="Group 41"/>
          <p:cNvGrpSpPr>
            <a:grpSpLocks/>
          </p:cNvGrpSpPr>
          <p:nvPr/>
        </p:nvGrpSpPr>
        <p:grpSpPr bwMode="auto">
          <a:xfrm>
            <a:off x="7164388" y="2947988"/>
            <a:ext cx="1728787" cy="1560512"/>
            <a:chOff x="431" y="2750"/>
            <a:chExt cx="1134" cy="993"/>
          </a:xfrm>
        </p:grpSpPr>
        <p:grpSp>
          <p:nvGrpSpPr>
            <p:cNvPr id="31756" name="Group 42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31758" name="Group 43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31760" name="Oval 4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761" name="Oval 4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759" name="Oval 46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31757" name="Rectangle 48"/>
            <p:cNvSpPr>
              <a:spLocks noChangeArrowheads="1"/>
            </p:cNvSpPr>
            <p:nvPr/>
          </p:nvSpPr>
          <p:spPr bwMode="auto">
            <a:xfrm>
              <a:off x="499" y="3007"/>
              <a:ext cx="1016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ko-KR" sz="2400" b="1" baseline="-25000">
                  <a:ea typeface="굴림" charset="-127"/>
                </a:rPr>
                <a:t>Succession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baseline="-25000">
                  <a:ea typeface="굴림" charset="-127"/>
                </a:rPr>
                <a:t>Planning</a:t>
              </a:r>
              <a:endParaRPr lang="en-US" altLang="en-US" sz="2400" b="1" baseline="-2500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C000"/>
                </a:solidFill>
                <a:cs typeface="Arial" panose="020B0604020202020204" pitchFamily="34" charset="0"/>
              </a:rPr>
              <a:t>Pathway 4 – Retaining Good People</a:t>
            </a:r>
            <a:br>
              <a:rPr lang="en-US" altLang="en-US" sz="2400" b="1">
                <a:solidFill>
                  <a:srgbClr val="FFC000"/>
                </a:solidFill>
                <a:cs typeface="Arial" panose="020B0604020202020204" pitchFamily="34" charset="0"/>
              </a:rPr>
            </a:br>
            <a:r>
              <a:rPr lang="en-US" altLang="en-US" sz="1600" b="1">
                <a:solidFill>
                  <a:srgbClr val="FFC000"/>
                </a:solidFill>
                <a:cs typeface="Arial" panose="020B0604020202020204" pitchFamily="34" charset="0"/>
              </a:rPr>
              <a:t>Basic Human Resources</a:t>
            </a:r>
            <a:br>
              <a:rPr lang="en-US" altLang="en-US" sz="3200">
                <a:solidFill>
                  <a:srgbClr val="CF5716"/>
                </a:solidFill>
                <a:cs typeface="Arial" panose="020B0604020202020204" pitchFamily="34" charset="0"/>
              </a:rPr>
            </a:br>
            <a:br>
              <a:rPr lang="en-US" altLang="en-US" sz="1000">
                <a:cs typeface="Arial" panose="020B0604020202020204" pitchFamily="34" charset="0"/>
              </a:rPr>
            </a:br>
            <a:endParaRPr lang="en-US" altLang="en-US" sz="800"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</p:nvPr>
        </p:nvGraphicFramePr>
        <p:xfrm>
          <a:off x="762000" y="723900"/>
          <a:ext cx="8305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Up-Down Arrow 10"/>
          <p:cNvSpPr/>
          <p:nvPr/>
        </p:nvSpPr>
        <p:spPr>
          <a:xfrm rot="5400000">
            <a:off x="3733800" y="2590800"/>
            <a:ext cx="304800" cy="7315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797" name="TextBox 12"/>
          <p:cNvSpPr txBox="1">
            <a:spLocks noChangeArrowheads="1"/>
          </p:cNvSpPr>
          <p:nvPr/>
        </p:nvSpPr>
        <p:spPr bwMode="auto">
          <a:xfrm>
            <a:off x="533400" y="6400800"/>
            <a:ext cx="838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/>
              <a:t>Nonprofit Leadership Requires Transparent , Accountable , and Participatory Processes</a:t>
            </a:r>
          </a:p>
        </p:txBody>
      </p:sp>
      <p:sp>
        <p:nvSpPr>
          <p:cNvPr id="33798" name="TextBox 7"/>
          <p:cNvSpPr txBox="1">
            <a:spLocks noChangeArrowheads="1"/>
          </p:cNvSpPr>
          <p:nvPr/>
        </p:nvSpPr>
        <p:spPr bwMode="auto">
          <a:xfrm>
            <a:off x="762000" y="1219200"/>
            <a:ext cx="3505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>
                <a:latin typeface="Calibri" panose="020F0502020204030204" pitchFamily="34" charset="0"/>
              </a:rPr>
              <a:t>The Goals: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 b="1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Protect The Organization From Liability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Set Performance Standards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For The Human Capital Engaged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With The Mission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Discuss Succession Regularly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Manage Attrition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Develop Skills and Build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C000"/>
                </a:solidFill>
                <a:latin typeface="Calibri" panose="020F0502020204030204" pitchFamily="34" charset="0"/>
              </a:rPr>
              <a:t>Organizational Loyalty</a:t>
            </a:r>
          </a:p>
        </p:txBody>
      </p:sp>
      <p:sp>
        <p:nvSpPr>
          <p:cNvPr id="33799" name="TextBox 1"/>
          <p:cNvSpPr txBox="1">
            <a:spLocks noChangeArrowheads="1"/>
          </p:cNvSpPr>
          <p:nvPr/>
        </p:nvSpPr>
        <p:spPr bwMode="auto">
          <a:xfrm>
            <a:off x="2800350" y="3276600"/>
            <a:ext cx="4191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/>
              <a:t>Conflict of Interest Statements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/>
              <a:t>Staff and Volunteer Job Descriptions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/>
              <a:t>Complete Personnel Files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/>
              <a:t>Staff and Volunteer Development Program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/>
              <a:t>Employee and Volunteer Handbooks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/>
              <a:t>Annual Performance &amp; Compensation Reviews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AutoShape 2"/>
          <p:cNvSpPr>
            <a:spLocks noChangeArrowheads="1"/>
          </p:cNvSpPr>
          <p:nvPr/>
        </p:nvSpPr>
        <p:spPr bwMode="auto">
          <a:xfrm rot="-19651190">
            <a:off x="4211638" y="4054475"/>
            <a:ext cx="2592387" cy="1081088"/>
          </a:xfrm>
          <a:custGeom>
            <a:avLst/>
            <a:gdLst>
              <a:gd name="G0" fmla="+- 17296 0 0"/>
              <a:gd name="G1" fmla="+- 4589 0 0"/>
              <a:gd name="G2" fmla="+- 21600 0 4589"/>
              <a:gd name="G3" fmla="+- 10800 0 4589"/>
              <a:gd name="G4" fmla="+- 21600 0 17296"/>
              <a:gd name="G5" fmla="*/ G4 G3 10800"/>
              <a:gd name="G6" fmla="+- 21600 0 G5"/>
              <a:gd name="T0" fmla="*/ 17296 w 21600"/>
              <a:gd name="T1" fmla="*/ 0 h 21600"/>
              <a:gd name="T2" fmla="*/ 0 w 21600"/>
              <a:gd name="T3" fmla="*/ 10800 h 21600"/>
              <a:gd name="T4" fmla="*/ 1729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96" y="0"/>
                </a:moveTo>
                <a:lnTo>
                  <a:pt x="17296" y="4589"/>
                </a:lnTo>
                <a:lnTo>
                  <a:pt x="3375" y="4589"/>
                </a:lnTo>
                <a:lnTo>
                  <a:pt x="3375" y="17011"/>
                </a:lnTo>
                <a:lnTo>
                  <a:pt x="17296" y="17011"/>
                </a:lnTo>
                <a:lnTo>
                  <a:pt x="1729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589"/>
                </a:moveTo>
                <a:lnTo>
                  <a:pt x="1350" y="17011"/>
                </a:lnTo>
                <a:lnTo>
                  <a:pt x="2700" y="17011"/>
                </a:lnTo>
                <a:lnTo>
                  <a:pt x="2700" y="4589"/>
                </a:lnTo>
                <a:close/>
              </a:path>
              <a:path w="21600" h="21600">
                <a:moveTo>
                  <a:pt x="0" y="4589"/>
                </a:moveTo>
                <a:lnTo>
                  <a:pt x="0" y="17011"/>
                </a:lnTo>
                <a:lnTo>
                  <a:pt x="675" y="17011"/>
                </a:lnTo>
                <a:lnTo>
                  <a:pt x="675" y="458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93891" name="AutoShape 3"/>
          <p:cNvSpPr>
            <a:spLocks noChangeArrowheads="1"/>
          </p:cNvSpPr>
          <p:nvPr/>
        </p:nvSpPr>
        <p:spPr bwMode="auto">
          <a:xfrm rot="-23646396">
            <a:off x="4211638" y="2974975"/>
            <a:ext cx="2592387" cy="1081088"/>
          </a:xfrm>
          <a:custGeom>
            <a:avLst/>
            <a:gdLst>
              <a:gd name="G0" fmla="+- 17296 0 0"/>
              <a:gd name="G1" fmla="+- 4589 0 0"/>
              <a:gd name="G2" fmla="+- 21600 0 4589"/>
              <a:gd name="G3" fmla="+- 10800 0 4589"/>
              <a:gd name="G4" fmla="+- 21600 0 17296"/>
              <a:gd name="G5" fmla="*/ G4 G3 10800"/>
              <a:gd name="G6" fmla="+- 21600 0 G5"/>
              <a:gd name="T0" fmla="*/ 17296 w 21600"/>
              <a:gd name="T1" fmla="*/ 0 h 21600"/>
              <a:gd name="T2" fmla="*/ 0 w 21600"/>
              <a:gd name="T3" fmla="*/ 10800 h 21600"/>
              <a:gd name="T4" fmla="*/ 1729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96" y="0"/>
                </a:moveTo>
                <a:lnTo>
                  <a:pt x="17296" y="4589"/>
                </a:lnTo>
                <a:lnTo>
                  <a:pt x="3375" y="4589"/>
                </a:lnTo>
                <a:lnTo>
                  <a:pt x="3375" y="17011"/>
                </a:lnTo>
                <a:lnTo>
                  <a:pt x="17296" y="17011"/>
                </a:lnTo>
                <a:lnTo>
                  <a:pt x="1729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589"/>
                </a:moveTo>
                <a:lnTo>
                  <a:pt x="1350" y="17011"/>
                </a:lnTo>
                <a:lnTo>
                  <a:pt x="2700" y="17011"/>
                </a:lnTo>
                <a:lnTo>
                  <a:pt x="2700" y="4589"/>
                </a:lnTo>
                <a:close/>
              </a:path>
              <a:path w="21600" h="21600">
                <a:moveTo>
                  <a:pt x="0" y="4589"/>
                </a:moveTo>
                <a:lnTo>
                  <a:pt x="0" y="17011"/>
                </a:lnTo>
                <a:lnTo>
                  <a:pt x="675" y="17011"/>
                </a:lnTo>
                <a:lnTo>
                  <a:pt x="675" y="458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93892" name="AutoShape 4"/>
          <p:cNvSpPr>
            <a:spLocks noChangeArrowheads="1"/>
          </p:cNvSpPr>
          <p:nvPr/>
        </p:nvSpPr>
        <p:spPr bwMode="auto">
          <a:xfrm>
            <a:off x="309563" y="2292350"/>
            <a:ext cx="2952750" cy="2789238"/>
          </a:xfrm>
          <a:custGeom>
            <a:avLst/>
            <a:gdLst>
              <a:gd name="G0" fmla="+- 14946 0 0"/>
              <a:gd name="G1" fmla="+- 3929 0 0"/>
              <a:gd name="G2" fmla="+- 21600 0 3929"/>
              <a:gd name="G3" fmla="+- 10800 0 3929"/>
              <a:gd name="G4" fmla="+- 21600 0 14946"/>
              <a:gd name="G5" fmla="*/ G4 G3 10800"/>
              <a:gd name="G6" fmla="+- 21600 0 G5"/>
              <a:gd name="T0" fmla="*/ 14946 w 21600"/>
              <a:gd name="T1" fmla="*/ 0 h 21600"/>
              <a:gd name="T2" fmla="*/ 0 w 21600"/>
              <a:gd name="T3" fmla="*/ 10800 h 21600"/>
              <a:gd name="T4" fmla="*/ 1494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946" y="0"/>
                </a:moveTo>
                <a:lnTo>
                  <a:pt x="14946" y="3929"/>
                </a:lnTo>
                <a:lnTo>
                  <a:pt x="3375" y="3929"/>
                </a:lnTo>
                <a:lnTo>
                  <a:pt x="3375" y="17671"/>
                </a:lnTo>
                <a:lnTo>
                  <a:pt x="14946" y="17671"/>
                </a:lnTo>
                <a:lnTo>
                  <a:pt x="149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929"/>
                </a:moveTo>
                <a:lnTo>
                  <a:pt x="1350" y="17671"/>
                </a:lnTo>
                <a:lnTo>
                  <a:pt x="2700" y="17671"/>
                </a:lnTo>
                <a:lnTo>
                  <a:pt x="2700" y="3929"/>
                </a:lnTo>
                <a:close/>
              </a:path>
              <a:path w="21600" h="21600">
                <a:moveTo>
                  <a:pt x="0" y="3929"/>
                </a:moveTo>
                <a:lnTo>
                  <a:pt x="0" y="17671"/>
                </a:lnTo>
                <a:lnTo>
                  <a:pt x="675" y="17671"/>
                </a:lnTo>
                <a:lnTo>
                  <a:pt x="675" y="392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35845" name="AutoShape 6"/>
          <p:cNvSpPr>
            <a:spLocks noChangeArrowheads="1"/>
          </p:cNvSpPr>
          <p:nvPr/>
        </p:nvSpPr>
        <p:spPr bwMode="auto">
          <a:xfrm>
            <a:off x="282575" y="2408238"/>
            <a:ext cx="2339975" cy="576262"/>
          </a:xfrm>
          <a:prstGeom prst="roundRect">
            <a:avLst>
              <a:gd name="adj" fmla="val 32782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5846" name="AutoShape 10"/>
          <p:cNvSpPr>
            <a:spLocks noChangeArrowheads="1"/>
          </p:cNvSpPr>
          <p:nvPr/>
        </p:nvSpPr>
        <p:spPr bwMode="auto">
          <a:xfrm>
            <a:off x="274638" y="3046413"/>
            <a:ext cx="2336800" cy="574675"/>
          </a:xfrm>
          <a:prstGeom prst="roundRect">
            <a:avLst>
              <a:gd name="adj" fmla="val 34532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5847" name="AutoShape 13"/>
          <p:cNvSpPr>
            <a:spLocks noChangeArrowheads="1"/>
          </p:cNvSpPr>
          <p:nvPr/>
        </p:nvSpPr>
        <p:spPr bwMode="auto">
          <a:xfrm>
            <a:off x="282575" y="3667125"/>
            <a:ext cx="2336800" cy="576263"/>
          </a:xfrm>
          <a:prstGeom prst="roundRect">
            <a:avLst>
              <a:gd name="adj" fmla="val 32231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5848" name="AutoShape 16"/>
          <p:cNvSpPr>
            <a:spLocks noChangeArrowheads="1"/>
          </p:cNvSpPr>
          <p:nvPr/>
        </p:nvSpPr>
        <p:spPr bwMode="auto">
          <a:xfrm>
            <a:off x="282575" y="4308475"/>
            <a:ext cx="2311400" cy="574675"/>
          </a:xfrm>
          <a:prstGeom prst="roundRect">
            <a:avLst>
              <a:gd name="adj" fmla="val 30662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5849" name="Rectangle 18"/>
          <p:cNvSpPr>
            <a:spLocks noChangeArrowheads="1"/>
          </p:cNvSpPr>
          <p:nvPr/>
        </p:nvSpPr>
        <p:spPr bwMode="auto">
          <a:xfrm>
            <a:off x="447675" y="3148013"/>
            <a:ext cx="277971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ea typeface="굴림" charset="-127"/>
              </a:rPr>
              <a:t>PEOPLE’S MONEY</a:t>
            </a:r>
          </a:p>
        </p:txBody>
      </p:sp>
      <p:sp>
        <p:nvSpPr>
          <p:cNvPr id="35850" name="Rectangle 19"/>
          <p:cNvSpPr>
            <a:spLocks noChangeArrowheads="1"/>
          </p:cNvSpPr>
          <p:nvPr/>
        </p:nvSpPr>
        <p:spPr bwMode="auto">
          <a:xfrm>
            <a:off x="419100" y="3648075"/>
            <a:ext cx="20097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ea typeface="굴림" charset="-127"/>
              </a:rPr>
              <a:t>PEOPLE’S RELATIONSHIPS</a:t>
            </a:r>
          </a:p>
        </p:txBody>
      </p:sp>
      <p:sp>
        <p:nvSpPr>
          <p:cNvPr id="35851" name="Rectangle 20"/>
          <p:cNvSpPr>
            <a:spLocks noChangeArrowheads="1"/>
          </p:cNvSpPr>
          <p:nvPr/>
        </p:nvSpPr>
        <p:spPr bwMode="auto">
          <a:xfrm>
            <a:off x="400050" y="4411663"/>
            <a:ext cx="209550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ea typeface="굴림" charset="-127"/>
              </a:rPr>
              <a:t>PEOPLE’S EXPERTISE</a:t>
            </a:r>
          </a:p>
        </p:txBody>
      </p:sp>
      <p:grpSp>
        <p:nvGrpSpPr>
          <p:cNvPr id="35852" name="Group 26"/>
          <p:cNvGrpSpPr>
            <a:grpSpLocks/>
          </p:cNvGrpSpPr>
          <p:nvPr/>
        </p:nvGrpSpPr>
        <p:grpSpPr bwMode="auto">
          <a:xfrm>
            <a:off x="3178175" y="2397125"/>
            <a:ext cx="2451100" cy="2301875"/>
            <a:chOff x="1964" y="1707"/>
            <a:chExt cx="1463" cy="1450"/>
          </a:xfrm>
        </p:grpSpPr>
        <p:grpSp>
          <p:nvGrpSpPr>
            <p:cNvPr id="35859" name="Group 27"/>
            <p:cNvGrpSpPr>
              <a:grpSpLocks/>
            </p:cNvGrpSpPr>
            <p:nvPr/>
          </p:nvGrpSpPr>
          <p:grpSpPr bwMode="auto">
            <a:xfrm>
              <a:off x="1964" y="1707"/>
              <a:ext cx="1463" cy="1450"/>
              <a:chOff x="4186" y="2750"/>
              <a:chExt cx="1143" cy="992"/>
            </a:xfrm>
          </p:grpSpPr>
          <p:grpSp>
            <p:nvGrpSpPr>
              <p:cNvPr id="35861" name="Group 28"/>
              <p:cNvGrpSpPr>
                <a:grpSpLocks/>
              </p:cNvGrpSpPr>
              <p:nvPr/>
            </p:nvGrpSpPr>
            <p:grpSpPr bwMode="auto">
              <a:xfrm>
                <a:off x="4186" y="2750"/>
                <a:ext cx="1143" cy="992"/>
                <a:chOff x="835" y="1477"/>
                <a:chExt cx="4284" cy="2141"/>
              </a:xfrm>
            </p:grpSpPr>
            <p:sp>
              <p:nvSpPr>
                <p:cNvPr id="35863" name="Oval 2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864" name="Oval 30"/>
                <p:cNvSpPr>
                  <a:spLocks noChangeArrowheads="1"/>
                </p:cNvSpPr>
                <p:nvPr/>
              </p:nvSpPr>
              <p:spPr bwMode="auto">
                <a:xfrm>
                  <a:off x="835" y="1505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5862" name="Oval 31"/>
              <p:cNvSpPr>
                <a:spLocks noChangeArrowheads="1"/>
              </p:cNvSpPr>
              <p:nvPr/>
            </p:nvSpPr>
            <p:spPr bwMode="auto">
              <a:xfrm flipH="1">
                <a:off x="4290" y="285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35860" name="Rectangle 33"/>
            <p:cNvSpPr>
              <a:spLocks noChangeArrowheads="1"/>
            </p:cNvSpPr>
            <p:nvPr/>
          </p:nvSpPr>
          <p:spPr bwMode="auto">
            <a:xfrm>
              <a:off x="2224" y="2150"/>
              <a:ext cx="98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baseline="-25000">
                  <a:ea typeface="굴림" charset="-127"/>
                </a:rPr>
                <a:t>A Picture of Future  Success</a:t>
              </a:r>
              <a:endParaRPr lang="en-US" altLang="en-US" sz="2400" b="1" baseline="-25000"/>
            </a:p>
          </p:txBody>
        </p:sp>
      </p:grpSp>
      <p:sp>
        <p:nvSpPr>
          <p:cNvPr id="35853" name="Rectangle 46"/>
          <p:cNvSpPr>
            <a:spLocks noChangeArrowheads="1"/>
          </p:cNvSpPr>
          <p:nvPr/>
        </p:nvSpPr>
        <p:spPr bwMode="auto">
          <a:xfrm>
            <a:off x="6465888" y="3101975"/>
            <a:ext cx="21002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solidFill>
                  <a:srgbClr val="FFC000"/>
                </a:solidFill>
                <a:ea typeface="굴림" charset="-127"/>
              </a:rPr>
              <a:t>Accountable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solidFill>
                  <a:srgbClr val="FFC000"/>
                </a:solidFill>
                <a:ea typeface="굴림" charset="-127"/>
              </a:rPr>
              <a:t>Development of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solidFill>
                  <a:srgbClr val="FFC000"/>
                </a:solidFill>
                <a:ea typeface="굴림" charset="-127"/>
              </a:rPr>
              <a:t>People &amp; Resources To Advance The Mission</a:t>
            </a:r>
          </a:p>
        </p:txBody>
      </p:sp>
      <p:sp>
        <p:nvSpPr>
          <p:cNvPr id="35854" name="Text Box 50"/>
          <p:cNvSpPr txBox="1">
            <a:spLocks noChangeArrowheads="1"/>
          </p:cNvSpPr>
          <p:nvPr/>
        </p:nvSpPr>
        <p:spPr bwMode="auto">
          <a:xfrm>
            <a:off x="254000" y="500063"/>
            <a:ext cx="7567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  <a:cs typeface="Arial" panose="020B0604020202020204" pitchFamily="34" charset="0"/>
              </a:rPr>
              <a:t>Pathway 5 - The Resourced Strategic Plan</a:t>
            </a:r>
          </a:p>
        </p:txBody>
      </p:sp>
      <p:sp>
        <p:nvSpPr>
          <p:cNvPr id="35855" name="Rectangle 46"/>
          <p:cNvSpPr>
            <a:spLocks noChangeArrowheads="1"/>
          </p:cNvSpPr>
          <p:nvPr/>
        </p:nvSpPr>
        <p:spPr bwMode="auto">
          <a:xfrm>
            <a:off x="6643688" y="2347913"/>
            <a:ext cx="1676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solidFill>
                  <a:srgbClr val="FFC000"/>
                </a:solidFill>
                <a:ea typeface="굴림" charset="-127"/>
              </a:rPr>
              <a:t>Resourced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solidFill>
                  <a:srgbClr val="FFC000"/>
                </a:solidFill>
                <a:ea typeface="굴림" charset="-127"/>
              </a:rPr>
              <a:t>Initiatives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2400" b="1" baseline="-25000">
              <a:solidFill>
                <a:srgbClr val="FFC000"/>
              </a:solidFill>
              <a:ea typeface="굴림" charset="-127"/>
            </a:endParaRPr>
          </a:p>
        </p:txBody>
      </p:sp>
      <p:sp>
        <p:nvSpPr>
          <p:cNvPr id="35856" name="TextBox 35"/>
          <p:cNvSpPr txBox="1">
            <a:spLocks noChangeArrowheads="1"/>
          </p:cNvSpPr>
          <p:nvPr/>
        </p:nvSpPr>
        <p:spPr bwMode="auto">
          <a:xfrm>
            <a:off x="277813" y="5430838"/>
            <a:ext cx="561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baseline="-25000">
                <a:ea typeface="굴림" charset="-127"/>
              </a:rPr>
              <a:t>THE OUTCOME: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 baseline="-25000">
                <a:ea typeface="굴림" charset="-127"/>
              </a:rPr>
              <a:t>To prove the effective and efficient use of resources to advance the organization</a:t>
            </a:r>
            <a:r>
              <a:rPr lang="en-US" altLang="ko-KR" sz="1600" b="1">
                <a:ea typeface="굴림" charset="-127"/>
              </a:rPr>
              <a:t> </a:t>
            </a:r>
            <a:r>
              <a:rPr lang="en-US" altLang="ko-KR" sz="1600" b="1" baseline="-25000">
                <a:ea typeface="굴림" charset="-127"/>
              </a:rPr>
              <a:t>and its mission while showing each</a:t>
            </a:r>
            <a:r>
              <a:rPr lang="en-US" altLang="ko-KR" sz="1600" b="1">
                <a:ea typeface="굴림" charset="-127"/>
              </a:rPr>
              <a:t> </a:t>
            </a:r>
            <a:r>
              <a:rPr lang="en-US" altLang="ko-KR" sz="1600" b="1" baseline="-25000">
                <a:ea typeface="굴림" charset="-127"/>
              </a:rPr>
              <a:t>participant</a:t>
            </a:r>
            <a:r>
              <a:rPr lang="en-US" altLang="ko-KR" sz="1600" b="1">
                <a:ea typeface="굴림" charset="-127"/>
              </a:rPr>
              <a:t> </a:t>
            </a:r>
            <a:r>
              <a:rPr lang="en-US" altLang="ko-KR" sz="1600" b="1" baseline="-25000">
                <a:ea typeface="굴림" charset="-127"/>
              </a:rPr>
              <a:t>where he or she fits into the future</a:t>
            </a:r>
          </a:p>
        </p:txBody>
      </p:sp>
      <p:sp>
        <p:nvSpPr>
          <p:cNvPr id="35857" name="Rectangle 18"/>
          <p:cNvSpPr>
            <a:spLocks noChangeArrowheads="1"/>
          </p:cNvSpPr>
          <p:nvPr/>
        </p:nvSpPr>
        <p:spPr bwMode="auto">
          <a:xfrm>
            <a:off x="482600" y="2513013"/>
            <a:ext cx="277971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ea typeface="굴림" charset="-127"/>
              </a:rPr>
              <a:t>PEOPLE’S TIME</a:t>
            </a:r>
          </a:p>
        </p:txBody>
      </p:sp>
      <p:sp>
        <p:nvSpPr>
          <p:cNvPr id="35858" name="Rectangle 46"/>
          <p:cNvSpPr>
            <a:spLocks noChangeArrowheads="1"/>
          </p:cNvSpPr>
          <p:nvPr/>
        </p:nvSpPr>
        <p:spPr bwMode="auto">
          <a:xfrm>
            <a:off x="6677025" y="4264025"/>
            <a:ext cx="1676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2000" b="1" baseline="-25000">
                <a:solidFill>
                  <a:srgbClr val="FFC000"/>
                </a:solidFill>
                <a:ea typeface="굴림" charset="-127"/>
              </a:rPr>
              <a:t>People’s Vested Interest In The Future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ko-KR" sz="2400" b="1" baseline="-25000">
              <a:solidFill>
                <a:srgbClr val="FFC000"/>
              </a:solidFill>
              <a:ea typeface="굴림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3987" cy="8636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C000"/>
                </a:solidFill>
              </a:rPr>
              <a:t>The Truth About Succession Planning</a:t>
            </a:r>
          </a:p>
        </p:txBody>
      </p:sp>
      <p:sp>
        <p:nvSpPr>
          <p:cNvPr id="4198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339850"/>
            <a:ext cx="7239000" cy="2209800"/>
          </a:xfrm>
        </p:spPr>
        <p:txBody>
          <a:bodyPr/>
          <a:lstStyle/>
          <a:p>
            <a:pPr algn="ctr" eaLnBrk="1" hangingPunct="1"/>
            <a:r>
              <a:rPr lang="en-US" altLang="en-US" sz="2000"/>
              <a:t>When your organization defines resource development as only money, you’ve neglected your responsibility to the most valuable and sustainable assets that you’ve got … </a:t>
            </a:r>
          </a:p>
          <a:p>
            <a:pPr algn="ctr" eaLnBrk="1" hangingPunct="1"/>
            <a:endParaRPr lang="en-US" altLang="en-US" sz="2000" i="1"/>
          </a:p>
          <a:p>
            <a:pPr algn="ctr" eaLnBrk="1" hangingPunct="1"/>
            <a:r>
              <a:rPr lang="en-US" altLang="en-US" sz="2000" i="1"/>
              <a:t>THE PEOPLE WHO BUILD EQUITY IN YOUR MISSION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8231187" cy="86360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FFC000"/>
                </a:solidFill>
              </a:rPr>
              <a:t>Nonprofit Succession Planning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066800"/>
            <a:ext cx="8002588" cy="5762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400"/>
              <a:t>Fostering A Culture Of Leadership Continuity To Advance A Mission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684213" y="1752600"/>
            <a:ext cx="6477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C000"/>
                </a:solidFill>
              </a:rPr>
              <a:t>Sponsored By: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C000"/>
                </a:solidFill>
              </a:rPr>
              <a:t>The Third Sector Company, Inc.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C000"/>
                </a:solidFill>
              </a:rPr>
              <a:t>Sacramento, California (916) 738-9146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C000"/>
                </a:solidFill>
              </a:rPr>
              <a:t>thirdsectorcompany.com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9"/>
          <p:cNvSpPr>
            <a:spLocks noChangeArrowheads="1"/>
          </p:cNvSpPr>
          <p:nvPr/>
        </p:nvSpPr>
        <p:spPr bwMode="gray">
          <a:xfrm>
            <a:off x="4067175" y="1844675"/>
            <a:ext cx="3600450" cy="4667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400" b="1">
                <a:ea typeface="굴림" charset="-127"/>
              </a:rPr>
              <a:t>The Case For Leadership Succession Strategy</a:t>
            </a:r>
          </a:p>
        </p:txBody>
      </p:sp>
      <p:sp>
        <p:nvSpPr>
          <p:cNvPr id="8195" name="AutoShape 40"/>
          <p:cNvSpPr>
            <a:spLocks noChangeArrowheads="1"/>
          </p:cNvSpPr>
          <p:nvPr/>
        </p:nvSpPr>
        <p:spPr bwMode="gray">
          <a:xfrm>
            <a:off x="4643438" y="2601913"/>
            <a:ext cx="3600450" cy="4667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400" b="1">
                <a:ea typeface="굴림" charset="-127"/>
              </a:rPr>
              <a:t>A Working Definition of Succession</a:t>
            </a:r>
          </a:p>
        </p:txBody>
      </p:sp>
      <p:sp>
        <p:nvSpPr>
          <p:cNvPr id="8196" name="AutoShape 41"/>
          <p:cNvSpPr>
            <a:spLocks noChangeArrowheads="1"/>
          </p:cNvSpPr>
          <p:nvPr/>
        </p:nvSpPr>
        <p:spPr bwMode="gray">
          <a:xfrm>
            <a:off x="4394200" y="3467100"/>
            <a:ext cx="3987800" cy="4667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400" b="1">
                <a:ea typeface="굴림" charset="-127"/>
              </a:rPr>
              <a:t>The Five Pathways To Leadership Continuity</a:t>
            </a:r>
          </a:p>
        </p:txBody>
      </p:sp>
      <p:sp>
        <p:nvSpPr>
          <p:cNvPr id="8197" name="AutoShape 42"/>
          <p:cNvSpPr>
            <a:spLocks noChangeArrowheads="1"/>
          </p:cNvSpPr>
          <p:nvPr/>
        </p:nvSpPr>
        <p:spPr bwMode="gray">
          <a:xfrm>
            <a:off x="4140200" y="4259263"/>
            <a:ext cx="3600450" cy="4667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400" b="1">
                <a:ea typeface="굴림" charset="-127"/>
              </a:rPr>
              <a:t>Questions, Answers, and Discussion</a:t>
            </a:r>
          </a:p>
        </p:txBody>
      </p:sp>
      <p:sp>
        <p:nvSpPr>
          <p:cNvPr id="8198" name="Rectangle 43"/>
          <p:cNvSpPr>
            <a:spLocks noChangeArrowheads="1"/>
          </p:cNvSpPr>
          <p:nvPr/>
        </p:nvSpPr>
        <p:spPr bwMode="auto">
          <a:xfrm>
            <a:off x="3135313" y="4676775"/>
            <a:ext cx="5145087" cy="825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Oval 44"/>
          <p:cNvSpPr>
            <a:spLocks noChangeArrowheads="1"/>
          </p:cNvSpPr>
          <p:nvPr/>
        </p:nvSpPr>
        <p:spPr bwMode="auto">
          <a:xfrm>
            <a:off x="3419475" y="4437063"/>
            <a:ext cx="504825" cy="50482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Oval 45"/>
          <p:cNvSpPr>
            <a:spLocks noChangeArrowheads="1"/>
          </p:cNvSpPr>
          <p:nvPr/>
        </p:nvSpPr>
        <p:spPr bwMode="auto">
          <a:xfrm>
            <a:off x="2843213" y="4581525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Oval 46"/>
          <p:cNvSpPr>
            <a:spLocks noChangeArrowheads="1"/>
          </p:cNvSpPr>
          <p:nvPr/>
        </p:nvSpPr>
        <p:spPr bwMode="auto">
          <a:xfrm>
            <a:off x="8316913" y="4545013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AutoShape 47"/>
          <p:cNvSpPr>
            <a:spLocks noChangeArrowheads="1"/>
          </p:cNvSpPr>
          <p:nvPr/>
        </p:nvSpPr>
        <p:spPr bwMode="gray">
          <a:xfrm>
            <a:off x="3421063" y="4452938"/>
            <a:ext cx="504825" cy="4730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uk-UA" altLang="ko-KR" sz="1800" b="1"/>
              <a:t>4</a:t>
            </a:r>
            <a:endParaRPr kumimoji="1" lang="en-US" altLang="ko-KR" sz="1800" b="1">
              <a:ea typeface="굴림" charset="-127"/>
            </a:endParaRPr>
          </a:p>
        </p:txBody>
      </p:sp>
      <p:sp>
        <p:nvSpPr>
          <p:cNvPr id="282672" name="AutoShape 48"/>
          <p:cNvSpPr>
            <a:spLocks noChangeArrowheads="1"/>
          </p:cNvSpPr>
          <p:nvPr/>
        </p:nvSpPr>
        <p:spPr bwMode="auto">
          <a:xfrm>
            <a:off x="3457575" y="4473575"/>
            <a:ext cx="431800" cy="431800"/>
          </a:xfrm>
          <a:custGeom>
            <a:avLst/>
            <a:gdLst>
              <a:gd name="G0" fmla="+- 4685 0 0"/>
              <a:gd name="G1" fmla="+- 21600 0 4685"/>
              <a:gd name="G2" fmla="+- 21600 0 4685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685" y="10800"/>
                </a:moveTo>
                <a:cubicBezTo>
                  <a:pt x="4685" y="14177"/>
                  <a:pt x="7423" y="16915"/>
                  <a:pt x="10800" y="16915"/>
                </a:cubicBezTo>
                <a:cubicBezTo>
                  <a:pt x="14177" y="16915"/>
                  <a:pt x="16915" y="14177"/>
                  <a:pt x="16915" y="10800"/>
                </a:cubicBezTo>
                <a:cubicBezTo>
                  <a:pt x="16915" y="7423"/>
                  <a:pt x="14177" y="4685"/>
                  <a:pt x="10800" y="4685"/>
                </a:cubicBezTo>
                <a:cubicBezTo>
                  <a:pt x="7423" y="4685"/>
                  <a:pt x="4685" y="7423"/>
                  <a:pt x="4685" y="10800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3098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204" name="Oval 49"/>
          <p:cNvSpPr>
            <a:spLocks noChangeArrowheads="1"/>
          </p:cNvSpPr>
          <p:nvPr/>
        </p:nvSpPr>
        <p:spPr bwMode="auto">
          <a:xfrm>
            <a:off x="3924300" y="3644900"/>
            <a:ext cx="504825" cy="504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5" name="Rectangle 50"/>
          <p:cNvSpPr>
            <a:spLocks noChangeArrowheads="1"/>
          </p:cNvSpPr>
          <p:nvPr/>
        </p:nvSpPr>
        <p:spPr bwMode="auto">
          <a:xfrm>
            <a:off x="3492500" y="3860800"/>
            <a:ext cx="4894263" cy="730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6" name="Oval 51"/>
          <p:cNvSpPr>
            <a:spLocks noChangeArrowheads="1"/>
          </p:cNvSpPr>
          <p:nvPr/>
        </p:nvSpPr>
        <p:spPr bwMode="auto">
          <a:xfrm>
            <a:off x="3348038" y="3789363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7" name="Oval 52"/>
          <p:cNvSpPr>
            <a:spLocks noChangeArrowheads="1"/>
          </p:cNvSpPr>
          <p:nvPr/>
        </p:nvSpPr>
        <p:spPr bwMode="auto">
          <a:xfrm>
            <a:off x="8316913" y="3789363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8" name="AutoShape 53"/>
          <p:cNvSpPr>
            <a:spLocks noChangeArrowheads="1"/>
          </p:cNvSpPr>
          <p:nvPr/>
        </p:nvSpPr>
        <p:spPr bwMode="gray">
          <a:xfrm>
            <a:off x="3925888" y="3660775"/>
            <a:ext cx="504825" cy="4730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800" b="1">
                <a:ea typeface="굴림" charset="-127"/>
              </a:rPr>
              <a:t>3</a:t>
            </a:r>
          </a:p>
        </p:txBody>
      </p:sp>
      <p:sp>
        <p:nvSpPr>
          <p:cNvPr id="282678" name="AutoShape 54"/>
          <p:cNvSpPr>
            <a:spLocks noChangeArrowheads="1"/>
          </p:cNvSpPr>
          <p:nvPr/>
        </p:nvSpPr>
        <p:spPr bwMode="auto">
          <a:xfrm>
            <a:off x="3962400" y="3681413"/>
            <a:ext cx="431800" cy="431800"/>
          </a:xfrm>
          <a:custGeom>
            <a:avLst/>
            <a:gdLst>
              <a:gd name="G0" fmla="+- 4685 0 0"/>
              <a:gd name="G1" fmla="+- 21600 0 4685"/>
              <a:gd name="G2" fmla="+- 21600 0 4685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685" y="10800"/>
                </a:moveTo>
                <a:cubicBezTo>
                  <a:pt x="4685" y="14177"/>
                  <a:pt x="7423" y="16915"/>
                  <a:pt x="10800" y="16915"/>
                </a:cubicBezTo>
                <a:cubicBezTo>
                  <a:pt x="14177" y="16915"/>
                  <a:pt x="16915" y="14177"/>
                  <a:pt x="16915" y="10800"/>
                </a:cubicBezTo>
                <a:cubicBezTo>
                  <a:pt x="16915" y="7423"/>
                  <a:pt x="14177" y="4685"/>
                  <a:pt x="10800" y="4685"/>
                </a:cubicBezTo>
                <a:cubicBezTo>
                  <a:pt x="7423" y="4685"/>
                  <a:pt x="4685" y="7423"/>
                  <a:pt x="4685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3098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210" name="Rectangle 55"/>
          <p:cNvSpPr>
            <a:spLocks noChangeArrowheads="1"/>
          </p:cNvSpPr>
          <p:nvPr/>
        </p:nvSpPr>
        <p:spPr bwMode="auto">
          <a:xfrm>
            <a:off x="3492500" y="2997200"/>
            <a:ext cx="4894263" cy="730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1" name="Oval 56"/>
          <p:cNvSpPr>
            <a:spLocks noChangeArrowheads="1"/>
          </p:cNvSpPr>
          <p:nvPr/>
        </p:nvSpPr>
        <p:spPr bwMode="auto">
          <a:xfrm>
            <a:off x="3924300" y="2781300"/>
            <a:ext cx="504825" cy="504825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2" name="Oval 57"/>
          <p:cNvSpPr>
            <a:spLocks noChangeArrowheads="1"/>
          </p:cNvSpPr>
          <p:nvPr/>
        </p:nvSpPr>
        <p:spPr bwMode="auto">
          <a:xfrm>
            <a:off x="3348038" y="2925763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3" name="Oval 58"/>
          <p:cNvSpPr>
            <a:spLocks noChangeArrowheads="1"/>
          </p:cNvSpPr>
          <p:nvPr/>
        </p:nvSpPr>
        <p:spPr bwMode="auto">
          <a:xfrm>
            <a:off x="8316913" y="2925763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4" name="AutoShape 59"/>
          <p:cNvSpPr>
            <a:spLocks noChangeArrowheads="1"/>
          </p:cNvSpPr>
          <p:nvPr/>
        </p:nvSpPr>
        <p:spPr bwMode="gray">
          <a:xfrm>
            <a:off x="3925888" y="2797175"/>
            <a:ext cx="504825" cy="4730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800" b="1">
                <a:ea typeface="굴림" charset="-127"/>
              </a:rPr>
              <a:t>2</a:t>
            </a:r>
          </a:p>
        </p:txBody>
      </p:sp>
      <p:sp>
        <p:nvSpPr>
          <p:cNvPr id="282684" name="AutoShape 60"/>
          <p:cNvSpPr>
            <a:spLocks noChangeArrowheads="1"/>
          </p:cNvSpPr>
          <p:nvPr/>
        </p:nvSpPr>
        <p:spPr bwMode="auto">
          <a:xfrm>
            <a:off x="3962400" y="2817813"/>
            <a:ext cx="431800" cy="431800"/>
          </a:xfrm>
          <a:custGeom>
            <a:avLst/>
            <a:gdLst>
              <a:gd name="G0" fmla="+- 4685 0 0"/>
              <a:gd name="G1" fmla="+- 21600 0 4685"/>
              <a:gd name="G2" fmla="+- 21600 0 4685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685" y="10800"/>
                </a:moveTo>
                <a:cubicBezTo>
                  <a:pt x="4685" y="14177"/>
                  <a:pt x="7423" y="16915"/>
                  <a:pt x="10800" y="16915"/>
                </a:cubicBezTo>
                <a:cubicBezTo>
                  <a:pt x="14177" y="16915"/>
                  <a:pt x="16915" y="14177"/>
                  <a:pt x="16915" y="10800"/>
                </a:cubicBezTo>
                <a:cubicBezTo>
                  <a:pt x="16915" y="7423"/>
                  <a:pt x="14177" y="4685"/>
                  <a:pt x="10800" y="4685"/>
                </a:cubicBezTo>
                <a:cubicBezTo>
                  <a:pt x="7423" y="4685"/>
                  <a:pt x="4685" y="7423"/>
                  <a:pt x="4685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3098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216" name="Rectangle 61"/>
          <p:cNvSpPr>
            <a:spLocks noChangeArrowheads="1"/>
          </p:cNvSpPr>
          <p:nvPr/>
        </p:nvSpPr>
        <p:spPr bwMode="auto">
          <a:xfrm>
            <a:off x="2916238" y="2200275"/>
            <a:ext cx="5400675" cy="777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7" name="Oval 62"/>
          <p:cNvSpPr>
            <a:spLocks noChangeArrowheads="1"/>
          </p:cNvSpPr>
          <p:nvPr/>
        </p:nvSpPr>
        <p:spPr bwMode="auto">
          <a:xfrm>
            <a:off x="3348038" y="1989138"/>
            <a:ext cx="504825" cy="5048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8" name="Oval 63"/>
          <p:cNvSpPr>
            <a:spLocks noChangeArrowheads="1"/>
          </p:cNvSpPr>
          <p:nvPr/>
        </p:nvSpPr>
        <p:spPr bwMode="auto">
          <a:xfrm>
            <a:off x="2771775" y="2133600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9" name="Oval 64"/>
          <p:cNvSpPr>
            <a:spLocks noChangeArrowheads="1"/>
          </p:cNvSpPr>
          <p:nvPr/>
        </p:nvSpPr>
        <p:spPr bwMode="auto">
          <a:xfrm>
            <a:off x="8316913" y="2093913"/>
            <a:ext cx="215900" cy="215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20" name="AutoShape 65"/>
          <p:cNvSpPr>
            <a:spLocks noChangeArrowheads="1"/>
          </p:cNvSpPr>
          <p:nvPr/>
        </p:nvSpPr>
        <p:spPr bwMode="gray">
          <a:xfrm>
            <a:off x="3349625" y="2005013"/>
            <a:ext cx="504825" cy="4730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800" b="1">
                <a:ea typeface="굴림" charset="-127"/>
              </a:rPr>
              <a:t>1</a:t>
            </a:r>
          </a:p>
        </p:txBody>
      </p:sp>
      <p:sp>
        <p:nvSpPr>
          <p:cNvPr id="282690" name="AutoShape 66"/>
          <p:cNvSpPr>
            <a:spLocks noChangeArrowheads="1"/>
          </p:cNvSpPr>
          <p:nvPr/>
        </p:nvSpPr>
        <p:spPr bwMode="auto">
          <a:xfrm>
            <a:off x="3386138" y="2025650"/>
            <a:ext cx="431800" cy="431800"/>
          </a:xfrm>
          <a:custGeom>
            <a:avLst/>
            <a:gdLst>
              <a:gd name="G0" fmla="+- 4685 0 0"/>
              <a:gd name="G1" fmla="+- 21600 0 4685"/>
              <a:gd name="G2" fmla="+- 21600 0 4685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685" y="10800"/>
                </a:moveTo>
                <a:cubicBezTo>
                  <a:pt x="4685" y="14177"/>
                  <a:pt x="7423" y="16915"/>
                  <a:pt x="10800" y="16915"/>
                </a:cubicBezTo>
                <a:cubicBezTo>
                  <a:pt x="14177" y="16915"/>
                  <a:pt x="16915" y="14177"/>
                  <a:pt x="16915" y="10800"/>
                </a:cubicBezTo>
                <a:cubicBezTo>
                  <a:pt x="16915" y="7423"/>
                  <a:pt x="14177" y="4685"/>
                  <a:pt x="10800" y="4685"/>
                </a:cubicBezTo>
                <a:cubicBezTo>
                  <a:pt x="7423" y="4685"/>
                  <a:pt x="4685" y="7423"/>
                  <a:pt x="4685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3098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grpSp>
        <p:nvGrpSpPr>
          <p:cNvPr id="8222" name="Group 67"/>
          <p:cNvGrpSpPr>
            <a:grpSpLocks/>
          </p:cNvGrpSpPr>
          <p:nvPr/>
        </p:nvGrpSpPr>
        <p:grpSpPr bwMode="auto">
          <a:xfrm>
            <a:off x="612775" y="2133600"/>
            <a:ext cx="2663825" cy="2736850"/>
            <a:chOff x="340" y="1661"/>
            <a:chExt cx="1724" cy="1724"/>
          </a:xfrm>
        </p:grpSpPr>
        <p:sp>
          <p:nvSpPr>
            <p:cNvPr id="8225" name="Oval 68"/>
            <p:cNvSpPr>
              <a:spLocks noChangeArrowheads="1"/>
            </p:cNvSpPr>
            <p:nvPr/>
          </p:nvSpPr>
          <p:spPr bwMode="auto">
            <a:xfrm>
              <a:off x="340" y="1661"/>
              <a:ext cx="1724" cy="1724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8226" name="Group 69"/>
            <p:cNvGrpSpPr>
              <a:grpSpLocks/>
            </p:cNvGrpSpPr>
            <p:nvPr/>
          </p:nvGrpSpPr>
          <p:grpSpPr bwMode="auto">
            <a:xfrm>
              <a:off x="431" y="1752"/>
              <a:ext cx="1542" cy="1535"/>
              <a:chOff x="659" y="1525"/>
              <a:chExt cx="2278" cy="2268"/>
            </a:xfrm>
          </p:grpSpPr>
          <p:sp>
            <p:nvSpPr>
              <p:cNvPr id="8227" name="Oval 70"/>
              <p:cNvSpPr>
                <a:spLocks noChangeArrowheads="1"/>
              </p:cNvSpPr>
              <p:nvPr/>
            </p:nvSpPr>
            <p:spPr bwMode="auto">
              <a:xfrm flipH="1">
                <a:off x="659" y="1525"/>
                <a:ext cx="2278" cy="226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2695" name="Oval 71"/>
              <p:cNvSpPr>
                <a:spLocks noChangeArrowheads="1"/>
              </p:cNvSpPr>
              <p:nvPr/>
            </p:nvSpPr>
            <p:spPr bwMode="auto">
              <a:xfrm flipH="1">
                <a:off x="807" y="1555"/>
                <a:ext cx="1976" cy="164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33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8229" name="Oval 72"/>
              <p:cNvSpPr>
                <a:spLocks noChangeArrowheads="1"/>
              </p:cNvSpPr>
              <p:nvPr/>
            </p:nvSpPr>
            <p:spPr bwMode="auto">
              <a:xfrm flipH="1">
                <a:off x="850" y="1752"/>
                <a:ext cx="1860" cy="18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2697" name="Oval 73"/>
              <p:cNvSpPr>
                <a:spLocks noChangeArrowheads="1"/>
              </p:cNvSpPr>
              <p:nvPr/>
            </p:nvSpPr>
            <p:spPr bwMode="auto">
              <a:xfrm flipH="1">
                <a:off x="1024" y="1804"/>
                <a:ext cx="1504" cy="1207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0980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8231" name="Oval 74"/>
              <p:cNvSpPr>
                <a:spLocks noChangeArrowheads="1"/>
              </p:cNvSpPr>
              <p:nvPr/>
            </p:nvSpPr>
            <p:spPr bwMode="auto">
              <a:xfrm flipH="1">
                <a:off x="1077" y="1978"/>
                <a:ext cx="1407" cy="140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2699" name="Oval 75"/>
              <p:cNvSpPr>
                <a:spLocks noChangeArrowheads="1"/>
              </p:cNvSpPr>
              <p:nvPr/>
            </p:nvSpPr>
            <p:spPr bwMode="auto">
              <a:xfrm flipH="1">
                <a:off x="1206" y="2018"/>
                <a:ext cx="1138" cy="92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24314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8233" name="Oval 76"/>
              <p:cNvSpPr>
                <a:spLocks noChangeArrowheads="1"/>
              </p:cNvSpPr>
              <p:nvPr/>
            </p:nvSpPr>
            <p:spPr bwMode="auto">
              <a:xfrm flipH="1">
                <a:off x="1259" y="2211"/>
                <a:ext cx="998" cy="947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2701" name="Oval 77"/>
              <p:cNvSpPr>
                <a:spLocks noChangeArrowheads="1"/>
              </p:cNvSpPr>
              <p:nvPr/>
            </p:nvSpPr>
            <p:spPr bwMode="auto">
              <a:xfrm flipH="1">
                <a:off x="1370" y="2208"/>
                <a:ext cx="804" cy="625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0980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 eaLnBrk="1" hangingPunct="1">
                  <a:defRPr/>
                </a:pPr>
                <a:endParaRPr lang="en-US" sz="1200" b="1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 eaLnBrk="1" hangingPunct="1"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Arial" charset="0"/>
                  </a:rPr>
                  <a:t>A Learning</a:t>
                </a:r>
              </a:p>
              <a:p>
                <a:pPr algn="ctr" eaLnBrk="1" hangingPunct="1"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Arial" charset="0"/>
                  </a:rPr>
                  <a:t>Laboratory</a:t>
                </a:r>
              </a:p>
            </p:txBody>
          </p:sp>
        </p:grpSp>
      </p:grpSp>
      <p:sp>
        <p:nvSpPr>
          <p:cNvPr id="8223" name="TextBox 1"/>
          <p:cNvSpPr txBox="1">
            <a:spLocks noChangeArrowheads="1"/>
          </p:cNvSpPr>
          <p:nvPr/>
        </p:nvSpPr>
        <p:spPr bwMode="auto">
          <a:xfrm>
            <a:off x="612775" y="1133475"/>
            <a:ext cx="1933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Our Agenda</a:t>
            </a:r>
          </a:p>
        </p:txBody>
      </p:sp>
      <p:sp>
        <p:nvSpPr>
          <p:cNvPr id="8224" name="TextBox 2"/>
          <p:cNvSpPr txBox="1">
            <a:spLocks noChangeArrowheads="1"/>
          </p:cNvSpPr>
          <p:nvPr/>
        </p:nvSpPr>
        <p:spPr bwMode="auto">
          <a:xfrm>
            <a:off x="600075" y="5638800"/>
            <a:ext cx="64103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C000"/>
                </a:solidFill>
              </a:rPr>
              <a:t>Fostering a Continuity of Leadership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FFC000"/>
                </a:solidFill>
              </a:rPr>
              <a:t>Our Mission Statement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819275" y="530225"/>
            <a:ext cx="6854825" cy="796925"/>
          </a:xfrm>
        </p:spPr>
        <p:txBody>
          <a:bodyPr/>
          <a:lstStyle/>
          <a:p>
            <a:r>
              <a:rPr lang="en-US" altLang="en-US" sz="2400" b="1">
                <a:solidFill>
                  <a:srgbClr val="FFC000"/>
                </a:solidFill>
              </a:rPr>
              <a:t>Our Starting Place:</a:t>
            </a:r>
            <a:br>
              <a:rPr lang="en-US" altLang="en-US" sz="2000" b="1">
                <a:solidFill>
                  <a:srgbClr val="FFC000"/>
                </a:solidFill>
              </a:rPr>
            </a:br>
            <a:r>
              <a:rPr lang="en-US" altLang="en-US" sz="1600">
                <a:solidFill>
                  <a:srgbClr val="FFC000"/>
                </a:solidFill>
              </a:rPr>
              <a:t>The Succession Self-Assessment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819275" y="4724400"/>
            <a:ext cx="434975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2000" i="1"/>
              <a:t>What Is Your Current </a:t>
            </a:r>
          </a:p>
          <a:p>
            <a:pPr marL="0" indent="0" algn="ctr">
              <a:buFontTx/>
              <a:buNone/>
            </a:pPr>
            <a:r>
              <a:rPr lang="en-US" altLang="en-US" sz="2000" i="1"/>
              <a:t>Succession Planning Landscape?</a:t>
            </a:r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4340225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AutoShape 2"/>
          <p:cNvSpPr>
            <a:spLocks noChangeArrowheads="1"/>
          </p:cNvSpPr>
          <p:nvPr/>
        </p:nvSpPr>
        <p:spPr bwMode="auto">
          <a:xfrm rot="8099917">
            <a:off x="2124075" y="2982913"/>
            <a:ext cx="1368425" cy="647700"/>
          </a:xfrm>
          <a:custGeom>
            <a:avLst/>
            <a:gdLst>
              <a:gd name="G0" fmla="+- 15400 0 0"/>
              <a:gd name="G1" fmla="+- 5788 0 0"/>
              <a:gd name="G2" fmla="+- 21600 0 5788"/>
              <a:gd name="G3" fmla="+- 10800 0 5788"/>
              <a:gd name="G4" fmla="+- 21600 0 15400"/>
              <a:gd name="G5" fmla="*/ G4 G3 10800"/>
              <a:gd name="G6" fmla="+- 21600 0 G5"/>
              <a:gd name="T0" fmla="*/ 15400 w 21600"/>
              <a:gd name="T1" fmla="*/ 0 h 21600"/>
              <a:gd name="T2" fmla="*/ 0 w 21600"/>
              <a:gd name="T3" fmla="*/ 10800 h 21600"/>
              <a:gd name="T4" fmla="*/ 154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0" y="0"/>
                </a:moveTo>
                <a:lnTo>
                  <a:pt x="15400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5400" y="15812"/>
                </a:lnTo>
                <a:lnTo>
                  <a:pt x="154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>
                  <a:alpha val="42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83651" name="AutoShape 3"/>
          <p:cNvSpPr>
            <a:spLocks noChangeArrowheads="1"/>
          </p:cNvSpPr>
          <p:nvPr/>
        </p:nvSpPr>
        <p:spPr bwMode="auto">
          <a:xfrm rot="2869127">
            <a:off x="5651500" y="2982913"/>
            <a:ext cx="1368425" cy="647700"/>
          </a:xfrm>
          <a:custGeom>
            <a:avLst/>
            <a:gdLst>
              <a:gd name="G0" fmla="+- 15400 0 0"/>
              <a:gd name="G1" fmla="+- 5788 0 0"/>
              <a:gd name="G2" fmla="+- 21600 0 5788"/>
              <a:gd name="G3" fmla="+- 10800 0 5788"/>
              <a:gd name="G4" fmla="+- 21600 0 15400"/>
              <a:gd name="G5" fmla="*/ G4 G3 10800"/>
              <a:gd name="G6" fmla="+- 21600 0 G5"/>
              <a:gd name="T0" fmla="*/ 15400 w 21600"/>
              <a:gd name="T1" fmla="*/ 0 h 21600"/>
              <a:gd name="T2" fmla="*/ 0 w 21600"/>
              <a:gd name="T3" fmla="*/ 10800 h 21600"/>
              <a:gd name="T4" fmla="*/ 154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0" y="0"/>
                </a:moveTo>
                <a:lnTo>
                  <a:pt x="15400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5400" y="15812"/>
                </a:lnTo>
                <a:lnTo>
                  <a:pt x="154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>
                  <a:alpha val="42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83652" name="AutoShape 4"/>
          <p:cNvSpPr>
            <a:spLocks noChangeArrowheads="1"/>
          </p:cNvSpPr>
          <p:nvPr/>
        </p:nvSpPr>
        <p:spPr bwMode="auto">
          <a:xfrm rot="5400000">
            <a:off x="4213225" y="3198813"/>
            <a:ext cx="790575" cy="647700"/>
          </a:xfrm>
          <a:custGeom>
            <a:avLst/>
            <a:gdLst>
              <a:gd name="G0" fmla="+- 15400 0 0"/>
              <a:gd name="G1" fmla="+- 5788 0 0"/>
              <a:gd name="G2" fmla="+- 21600 0 5788"/>
              <a:gd name="G3" fmla="+- 10800 0 5788"/>
              <a:gd name="G4" fmla="+- 21600 0 15400"/>
              <a:gd name="G5" fmla="*/ G4 G3 10800"/>
              <a:gd name="G6" fmla="+- 21600 0 G5"/>
              <a:gd name="T0" fmla="*/ 15400 w 21600"/>
              <a:gd name="T1" fmla="*/ 0 h 21600"/>
              <a:gd name="T2" fmla="*/ 0 w 21600"/>
              <a:gd name="T3" fmla="*/ 10800 h 21600"/>
              <a:gd name="T4" fmla="*/ 154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0" y="0"/>
                </a:moveTo>
                <a:lnTo>
                  <a:pt x="15400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5400" y="15812"/>
                </a:lnTo>
                <a:lnTo>
                  <a:pt x="154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>
                  <a:alpha val="42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3124200" y="1143000"/>
            <a:ext cx="2808288" cy="2144713"/>
            <a:chOff x="1973" y="1217"/>
            <a:chExt cx="1769" cy="1351"/>
          </a:xfrm>
        </p:grpSpPr>
        <p:grpSp>
          <p:nvGrpSpPr>
            <p:cNvPr id="11295" name="Group 6"/>
            <p:cNvGrpSpPr>
              <a:grpSpLocks/>
            </p:cNvGrpSpPr>
            <p:nvPr/>
          </p:nvGrpSpPr>
          <p:grpSpPr bwMode="auto">
            <a:xfrm>
              <a:off x="1973" y="1217"/>
              <a:ext cx="1769" cy="1351"/>
              <a:chOff x="1973" y="1217"/>
              <a:chExt cx="1769" cy="1351"/>
            </a:xfrm>
          </p:grpSpPr>
          <p:grpSp>
            <p:nvGrpSpPr>
              <p:cNvPr id="11297" name="Group 7"/>
              <p:cNvGrpSpPr>
                <a:grpSpLocks/>
              </p:cNvGrpSpPr>
              <p:nvPr/>
            </p:nvGrpSpPr>
            <p:grpSpPr bwMode="auto">
              <a:xfrm>
                <a:off x="1973" y="1217"/>
                <a:ext cx="1769" cy="1351"/>
                <a:chOff x="868" y="1477"/>
                <a:chExt cx="4251" cy="2141"/>
              </a:xfrm>
            </p:grpSpPr>
            <p:sp>
              <p:nvSpPr>
                <p:cNvPr id="11300" name="Oval 8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01" name="Oval 9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98" name="Oval 10"/>
              <p:cNvSpPr>
                <a:spLocks noChangeArrowheads="1"/>
              </p:cNvSpPr>
              <p:nvPr/>
            </p:nvSpPr>
            <p:spPr bwMode="auto">
              <a:xfrm flipH="1">
                <a:off x="2115" y="1341"/>
                <a:ext cx="1487" cy="108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200" b="1"/>
              </a:p>
            </p:txBody>
          </p:sp>
          <p:sp>
            <p:nvSpPr>
              <p:cNvPr id="283659" name="Oval 11"/>
              <p:cNvSpPr>
                <a:spLocks noChangeArrowheads="1"/>
              </p:cNvSpPr>
              <p:nvPr/>
            </p:nvSpPr>
            <p:spPr bwMode="auto">
              <a:xfrm flipH="1">
                <a:off x="2245" y="1389"/>
                <a:ext cx="1202" cy="71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9020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32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  <p:sp>
          <p:nvSpPr>
            <p:cNvPr id="11296" name="Rectangle 12"/>
            <p:cNvSpPr>
              <a:spLocks noChangeArrowheads="1"/>
            </p:cNvSpPr>
            <p:nvPr/>
          </p:nvSpPr>
          <p:spPr bwMode="auto">
            <a:xfrm>
              <a:off x="2391" y="1627"/>
              <a:ext cx="940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b="1" baseline="-25000">
                  <a:ea typeface="굴림" charset="-127"/>
                </a:rPr>
                <a:t>Daring to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b="1" baseline="-25000">
                  <a:ea typeface="굴림" charset="-127"/>
                </a:rPr>
                <a:t>Lead 2011</a:t>
              </a:r>
              <a:endParaRPr lang="en-US" altLang="en-US" sz="3200" b="1" baseline="-25000"/>
            </a:p>
          </p:txBody>
        </p:sp>
      </p:grpSp>
      <p:grpSp>
        <p:nvGrpSpPr>
          <p:cNvPr id="11270" name="Group 13"/>
          <p:cNvGrpSpPr>
            <a:grpSpLocks/>
          </p:cNvGrpSpPr>
          <p:nvPr/>
        </p:nvGrpSpPr>
        <p:grpSpPr bwMode="auto">
          <a:xfrm>
            <a:off x="684213" y="3559175"/>
            <a:ext cx="1800225" cy="1576388"/>
            <a:chOff x="431" y="2750"/>
            <a:chExt cx="1134" cy="993"/>
          </a:xfrm>
        </p:grpSpPr>
        <p:grpSp>
          <p:nvGrpSpPr>
            <p:cNvPr id="11288" name="Group 14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11290" name="Group 15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11293" name="Oval 16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94" name="Oval 17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91" name="Oval 18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3667" name="Oval 19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  <p:sp>
          <p:nvSpPr>
            <p:cNvPr id="11289" name="Rectangle 20"/>
            <p:cNvSpPr>
              <a:spLocks noChangeArrowheads="1"/>
            </p:cNvSpPr>
            <p:nvPr/>
          </p:nvSpPr>
          <p:spPr bwMode="auto">
            <a:xfrm>
              <a:off x="615" y="2959"/>
              <a:ext cx="7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 b="1" baseline="-25000">
                <a:ea typeface="굴림" charset="-127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Executive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Turnover</a:t>
              </a:r>
              <a:endParaRPr lang="en-US" altLang="en-US" sz="1600" b="1" baseline="-25000"/>
            </a:p>
          </p:txBody>
        </p:sp>
      </p:grpSp>
      <p:grpSp>
        <p:nvGrpSpPr>
          <p:cNvPr id="11271" name="Group 21"/>
          <p:cNvGrpSpPr>
            <a:grpSpLocks/>
          </p:cNvGrpSpPr>
          <p:nvPr/>
        </p:nvGrpSpPr>
        <p:grpSpPr bwMode="auto">
          <a:xfrm>
            <a:off x="6659563" y="3559175"/>
            <a:ext cx="1800225" cy="1576388"/>
            <a:chOff x="4195" y="2750"/>
            <a:chExt cx="1134" cy="993"/>
          </a:xfrm>
        </p:grpSpPr>
        <p:grpSp>
          <p:nvGrpSpPr>
            <p:cNvPr id="11281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11283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11286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87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84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3675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  <p:sp>
          <p:nvSpPr>
            <p:cNvPr id="11282" name="Rectangle 28"/>
            <p:cNvSpPr>
              <a:spLocks noChangeArrowheads="1"/>
            </p:cNvSpPr>
            <p:nvPr/>
          </p:nvSpPr>
          <p:spPr bwMode="auto">
            <a:xfrm>
              <a:off x="4377" y="2987"/>
              <a:ext cx="7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2000" b="1" baseline="-25000">
                  <a:ea typeface="굴림" charset="-127"/>
                </a:rPr>
                <a:t>Lack of Succession In Sector</a:t>
              </a:r>
              <a:endParaRPr lang="en-US" altLang="en-US" sz="2000" b="1" baseline="-25000"/>
            </a:p>
          </p:txBody>
        </p:sp>
      </p:grpSp>
      <p:grpSp>
        <p:nvGrpSpPr>
          <p:cNvPr id="11272" name="Group 29"/>
          <p:cNvGrpSpPr>
            <a:grpSpLocks/>
          </p:cNvGrpSpPr>
          <p:nvPr/>
        </p:nvGrpSpPr>
        <p:grpSpPr bwMode="auto">
          <a:xfrm>
            <a:off x="3708400" y="4214813"/>
            <a:ext cx="1800225" cy="1576387"/>
            <a:chOff x="1111" y="1394"/>
            <a:chExt cx="1134" cy="993"/>
          </a:xfrm>
        </p:grpSpPr>
        <p:grpSp>
          <p:nvGrpSpPr>
            <p:cNvPr id="11274" name="Group 30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11276" name="Group 31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11279" name="Oval 32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80" name="Oval 33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77" name="Oval 34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  <p:sp>
            <p:nvSpPr>
              <p:cNvPr id="283683" name="Oval 35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  <p:sp>
          <p:nvSpPr>
            <p:cNvPr id="11275" name="Rectangle 36"/>
            <p:cNvSpPr>
              <a:spLocks noChangeArrowheads="1"/>
            </p:cNvSpPr>
            <p:nvPr/>
          </p:nvSpPr>
          <p:spPr bwMode="auto">
            <a:xfrm>
              <a:off x="1290" y="1615"/>
              <a:ext cx="7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 b="1" baseline="-25000">
                <a:ea typeface="굴림" charset="-127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Recession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baseline="-25000">
                  <a:ea typeface="굴림" charset="-127"/>
                </a:rPr>
                <a:t>Effect</a:t>
              </a:r>
              <a:endParaRPr lang="en-US" altLang="en-US" sz="1600" b="1" baseline="-25000"/>
            </a:p>
          </p:txBody>
        </p:sp>
      </p:grpSp>
      <p:sp>
        <p:nvSpPr>
          <p:cNvPr id="11273" name="Text Box 37"/>
          <p:cNvSpPr txBox="1">
            <a:spLocks noChangeArrowheads="1"/>
          </p:cNvSpPr>
          <p:nvPr/>
        </p:nvSpPr>
        <p:spPr bwMode="auto">
          <a:xfrm>
            <a:off x="838200" y="3810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The Case For Succession Is Clear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0480" name="Group 32"/>
          <p:cNvGraphicFramePr>
            <a:graphicFrameLocks noGrp="1"/>
          </p:cNvGraphicFramePr>
          <p:nvPr/>
        </p:nvGraphicFramePr>
        <p:xfrm>
          <a:off x="1028700" y="1447800"/>
          <a:ext cx="7543800" cy="3636964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NONPROFIT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EXECUTIVE TRANSITION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67% anticipate leaving within 5 years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10% are now actively looking to leave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7% have given notice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THE FACTS 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10% will leave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</a:rPr>
                        <a:t> in less than 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year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24% within 1-2 years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31% have been in their positions less than 3 years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27% have 10 years or more service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17% have succession plans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33% confident the board can hire the right successor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45% have no executive performance review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THE RECESSION EFFECT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9% of execs say “burned out”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19% have anxiety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46% have reserves of three months or more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28" name="Text Box 34"/>
          <p:cNvSpPr txBox="1">
            <a:spLocks noChangeArrowheads="1"/>
          </p:cNvSpPr>
          <p:nvPr/>
        </p:nvSpPr>
        <p:spPr bwMode="auto">
          <a:xfrm>
            <a:off x="1143000" y="457200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Daring To Lead 2011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C000"/>
                </a:solidFill>
              </a:rPr>
              <a:t>CompassPoint Nonprofit Services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14413" y="1219200"/>
            <a:ext cx="7488237" cy="508000"/>
          </a:xfrm>
        </p:spPr>
        <p:txBody>
          <a:bodyPr/>
          <a:lstStyle/>
          <a:p>
            <a:pPr algn="ctr" eaLnBrk="1" hangingPunct="1"/>
            <a:r>
              <a:rPr lang="en-US" altLang="en-US" sz="2400" b="1">
                <a:solidFill>
                  <a:srgbClr val="FFC000"/>
                </a:solidFill>
              </a:rPr>
              <a:t>The Bottom Line</a:t>
            </a:r>
            <a:br>
              <a:rPr lang="en-US" altLang="en-US" sz="2400" b="1">
                <a:solidFill>
                  <a:srgbClr val="FFC000"/>
                </a:solidFill>
              </a:rPr>
            </a:br>
            <a:r>
              <a:rPr lang="en-US" altLang="en-US" sz="1600">
                <a:solidFill>
                  <a:srgbClr val="FFC000"/>
                </a:solidFill>
              </a:rPr>
              <a:t>Daring To Lead 2011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990600" y="1600200"/>
            <a:ext cx="7488238" cy="4327525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“Though slowed by the recession, projected rates of executive turnover remain high and many boards of directors are under-prepared to select and support new leaders”</a:t>
            </a:r>
          </a:p>
          <a:p>
            <a:pPr marL="0" indent="0">
              <a:buFontTx/>
              <a:buNone/>
            </a:pPr>
            <a:r>
              <a:rPr lang="en-US" altLang="en-US" sz="1200" b="1"/>
              <a:t>Daring To Lead 2011</a:t>
            </a:r>
          </a:p>
          <a:p>
            <a:pPr marL="0" indent="0">
              <a:buFontTx/>
              <a:buNone/>
            </a:pPr>
            <a:endParaRPr lang="en-US" altLang="en-US" sz="1200" b="1"/>
          </a:p>
          <a:p>
            <a:pPr marL="0" indent="0">
              <a:buFontTx/>
              <a:buNone/>
            </a:pPr>
            <a:endParaRPr lang="en-US" altLang="en-US" sz="1200" b="1"/>
          </a:p>
          <a:p>
            <a:pPr marL="0" indent="0">
              <a:buFontTx/>
              <a:buNone/>
            </a:pPr>
            <a:endParaRPr lang="en-US" altLang="en-US" sz="1200" b="1"/>
          </a:p>
          <a:p>
            <a:pPr marL="0" indent="0">
              <a:buFontTx/>
              <a:buNone/>
            </a:pPr>
            <a:endParaRPr lang="en-US" altLang="en-US" sz="1200" b="1"/>
          </a:p>
          <a:p>
            <a:pPr marL="0" indent="0">
              <a:buFontTx/>
              <a:buNone/>
            </a:pPr>
            <a:endParaRPr lang="en-US" altLang="en-US" sz="1200" b="1"/>
          </a:p>
          <a:p>
            <a:pPr marL="0" indent="0">
              <a:buFontTx/>
              <a:buNone/>
            </a:pPr>
            <a:endParaRPr lang="en-US" altLang="en-US" sz="1200" b="1"/>
          </a:p>
          <a:p>
            <a:pPr marL="0" indent="0">
              <a:buFontTx/>
              <a:buNone/>
            </a:pPr>
            <a:r>
              <a:rPr lang="en-US" altLang="en-US" sz="1200" b="1"/>
              <a:t>THE CASE FOR SUCCESSION PLANNING</a:t>
            </a:r>
          </a:p>
          <a:p>
            <a:pPr marL="0" indent="0">
              <a:buFontTx/>
              <a:buNone/>
            </a:pPr>
            <a:r>
              <a:rPr lang="en-US" altLang="en-US" sz="1200" b="1"/>
              <a:t>AS A VITAL CAPACITY-BUILDING INTERVENTION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45"/>
          <p:cNvGrpSpPr>
            <a:grpSpLocks/>
          </p:cNvGrpSpPr>
          <p:nvPr/>
        </p:nvGrpSpPr>
        <p:grpSpPr bwMode="auto">
          <a:xfrm>
            <a:off x="6303963" y="2852738"/>
            <a:ext cx="2303462" cy="2303462"/>
            <a:chOff x="3414" y="1877"/>
            <a:chExt cx="954" cy="952"/>
          </a:xfrm>
        </p:grpSpPr>
        <p:sp>
          <p:nvSpPr>
            <p:cNvPr id="290862" name="Oval 46"/>
            <p:cNvSpPr>
              <a:spLocks noChangeArrowheads="1"/>
            </p:cNvSpPr>
            <p:nvPr/>
          </p:nvSpPr>
          <p:spPr bwMode="auto">
            <a:xfrm>
              <a:off x="3414" y="1877"/>
              <a:ext cx="954" cy="95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5080" dir="1437749" algn="ctr" rotWithShape="0">
                      <a:srgbClr val="949494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/>
            </a:p>
          </p:txBody>
        </p:sp>
        <p:sp>
          <p:nvSpPr>
            <p:cNvPr id="290863" name="Oval 47"/>
            <p:cNvSpPr>
              <a:spLocks noChangeArrowheads="1"/>
            </p:cNvSpPr>
            <p:nvPr/>
          </p:nvSpPr>
          <p:spPr bwMode="auto">
            <a:xfrm>
              <a:off x="3470" y="1933"/>
              <a:ext cx="840" cy="84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shade val="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5080" dir="1437749" algn="ctr" rotWithShape="0">
                      <a:srgbClr val="949494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/>
            </a:p>
          </p:txBody>
        </p:sp>
        <p:sp>
          <p:nvSpPr>
            <p:cNvPr id="290864" name="Oval 48"/>
            <p:cNvSpPr>
              <a:spLocks noChangeArrowheads="1"/>
            </p:cNvSpPr>
            <p:nvPr/>
          </p:nvSpPr>
          <p:spPr bwMode="auto">
            <a:xfrm>
              <a:off x="3525" y="1988"/>
              <a:ext cx="730" cy="73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ko-KR" sz="2000" b="1" dirty="0">
                  <a:solidFill>
                    <a:schemeClr val="bg1"/>
                  </a:solidFill>
                  <a:ea typeface="굴림" panose="020B0600000101010101" pitchFamily="34" charset="-127"/>
                </a:rPr>
                <a:t>Leadership </a:t>
              </a:r>
            </a:p>
            <a:p>
              <a:pPr algn="ctr" eaLnBrk="1" hangingPunct="1">
                <a:defRPr/>
              </a:pPr>
              <a:r>
                <a:rPr lang="en-US" altLang="ko-KR" sz="2000" b="1" dirty="0">
                  <a:solidFill>
                    <a:schemeClr val="bg1"/>
                  </a:solidFill>
                  <a:ea typeface="굴림" panose="020B0600000101010101" pitchFamily="34" charset="-127"/>
                </a:rPr>
                <a:t>Continuity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387" name="AutoShape 41"/>
          <p:cNvSpPr>
            <a:spLocks/>
          </p:cNvSpPr>
          <p:nvPr/>
        </p:nvSpPr>
        <p:spPr bwMode="auto">
          <a:xfrm>
            <a:off x="5962650" y="1981200"/>
            <a:ext cx="207963" cy="3886200"/>
          </a:xfrm>
          <a:prstGeom prst="rightBrace">
            <a:avLst>
              <a:gd name="adj1" fmla="val 14966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6388" name="AutoShape 43"/>
          <p:cNvSpPr>
            <a:spLocks noChangeArrowheads="1"/>
          </p:cNvSpPr>
          <p:nvPr/>
        </p:nvSpPr>
        <p:spPr bwMode="auto">
          <a:xfrm flipH="1">
            <a:off x="1804988" y="5141913"/>
            <a:ext cx="4025900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alpha val="15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Allow People to See Themselves as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Important to the Organization’s Future</a:t>
            </a:r>
            <a:endParaRPr lang="en-US" altLang="en-US" sz="2400" b="1" baseline="-25000"/>
          </a:p>
        </p:txBody>
      </p:sp>
      <p:sp>
        <p:nvSpPr>
          <p:cNvPr id="16389" name="AutoShape 44"/>
          <p:cNvSpPr>
            <a:spLocks noChangeArrowheads="1"/>
          </p:cNvSpPr>
          <p:nvPr/>
        </p:nvSpPr>
        <p:spPr bwMode="auto">
          <a:xfrm flipH="1">
            <a:off x="1854200" y="4376738"/>
            <a:ext cx="3957638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Retain and Motivate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The People You’ve Got</a:t>
            </a:r>
            <a:endParaRPr lang="en-US" altLang="en-US" sz="2400" b="1" baseline="-25000"/>
          </a:p>
        </p:txBody>
      </p:sp>
      <p:sp>
        <p:nvSpPr>
          <p:cNvPr id="16390" name="AutoShape 50"/>
          <p:cNvSpPr>
            <a:spLocks noChangeArrowheads="1"/>
          </p:cNvSpPr>
          <p:nvPr/>
        </p:nvSpPr>
        <p:spPr bwMode="auto">
          <a:xfrm>
            <a:off x="561975" y="2114550"/>
            <a:ext cx="1152525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aseline="-25000"/>
              <a:t>#1.	</a:t>
            </a:r>
          </a:p>
        </p:txBody>
      </p:sp>
      <p:sp>
        <p:nvSpPr>
          <p:cNvPr id="16391" name="AutoShape 51"/>
          <p:cNvSpPr>
            <a:spLocks noChangeArrowheads="1"/>
          </p:cNvSpPr>
          <p:nvPr/>
        </p:nvSpPr>
        <p:spPr bwMode="auto">
          <a:xfrm>
            <a:off x="566738" y="2879725"/>
            <a:ext cx="1152525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aseline="-25000"/>
              <a:t>#2.</a:t>
            </a:r>
          </a:p>
        </p:txBody>
      </p:sp>
      <p:sp>
        <p:nvSpPr>
          <p:cNvPr id="16392" name="AutoShape 44"/>
          <p:cNvSpPr>
            <a:spLocks noChangeArrowheads="1"/>
          </p:cNvSpPr>
          <p:nvPr/>
        </p:nvSpPr>
        <p:spPr bwMode="auto">
          <a:xfrm flipH="1">
            <a:off x="1795463" y="2879725"/>
            <a:ext cx="4056062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Manage A Leadership Emergency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Before It Happens</a:t>
            </a:r>
            <a:endParaRPr lang="en-US" altLang="en-US" sz="2400" b="1" baseline="-25000"/>
          </a:p>
        </p:txBody>
      </p:sp>
      <p:sp>
        <p:nvSpPr>
          <p:cNvPr id="16393" name="AutoShape 43"/>
          <p:cNvSpPr>
            <a:spLocks noChangeArrowheads="1"/>
          </p:cNvSpPr>
          <p:nvPr/>
        </p:nvSpPr>
        <p:spPr bwMode="auto">
          <a:xfrm flipH="1">
            <a:off x="1804988" y="3644900"/>
            <a:ext cx="4046537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alpha val="15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Operate With Policies That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ea typeface="굴림" charset="-127"/>
              </a:rPr>
              <a:t>Prescribe Leadership Continuity</a:t>
            </a:r>
            <a:endParaRPr lang="en-US" altLang="en-US" sz="2400" b="1" baseline="-25000"/>
          </a:p>
        </p:txBody>
      </p:sp>
      <p:sp>
        <p:nvSpPr>
          <p:cNvPr id="16394" name="AutoShape 43"/>
          <p:cNvSpPr>
            <a:spLocks noChangeArrowheads="1"/>
          </p:cNvSpPr>
          <p:nvPr/>
        </p:nvSpPr>
        <p:spPr bwMode="auto">
          <a:xfrm flipH="1">
            <a:off x="1795463" y="2130425"/>
            <a:ext cx="4056062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alpha val="15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2400" b="1" baseline="-25000">
                <a:ea typeface="굴림" charset="-127"/>
              </a:rPr>
              <a:t>Talk About It!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2400" b="1" baseline="-25000">
                <a:ea typeface="굴림" charset="-127"/>
              </a:rPr>
              <a:t>How Do We Value “People Raising”?</a:t>
            </a:r>
            <a:endParaRPr lang="en-US" altLang="en-US" sz="2400" b="1" baseline="-25000"/>
          </a:p>
        </p:txBody>
      </p:sp>
      <p:sp>
        <p:nvSpPr>
          <p:cNvPr id="16395" name="AutoShape 50"/>
          <p:cNvSpPr>
            <a:spLocks noChangeArrowheads="1"/>
          </p:cNvSpPr>
          <p:nvPr/>
        </p:nvSpPr>
        <p:spPr bwMode="auto">
          <a:xfrm>
            <a:off x="581025" y="3644900"/>
            <a:ext cx="1152525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aseline="-25000"/>
              <a:t>#3.</a:t>
            </a:r>
          </a:p>
        </p:txBody>
      </p:sp>
      <p:sp>
        <p:nvSpPr>
          <p:cNvPr id="16396" name="AutoShape 51"/>
          <p:cNvSpPr>
            <a:spLocks noChangeArrowheads="1"/>
          </p:cNvSpPr>
          <p:nvPr/>
        </p:nvSpPr>
        <p:spPr bwMode="auto">
          <a:xfrm>
            <a:off x="590550" y="4376738"/>
            <a:ext cx="1152525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aseline="-25000"/>
              <a:t>#4.</a:t>
            </a:r>
          </a:p>
        </p:txBody>
      </p:sp>
      <p:sp>
        <p:nvSpPr>
          <p:cNvPr id="16397" name="AutoShape 50"/>
          <p:cNvSpPr>
            <a:spLocks noChangeArrowheads="1"/>
          </p:cNvSpPr>
          <p:nvPr/>
        </p:nvSpPr>
        <p:spPr bwMode="auto">
          <a:xfrm>
            <a:off x="581025" y="5138738"/>
            <a:ext cx="1152525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aseline="-25000"/>
              <a:t>#5.</a:t>
            </a:r>
          </a:p>
        </p:txBody>
      </p:sp>
      <p:sp>
        <p:nvSpPr>
          <p:cNvPr id="16398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54546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The Five Pathways To A Successful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Succession Planning Culture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2351088" y="2625725"/>
            <a:ext cx="4741862" cy="3314700"/>
            <a:chOff x="1438" y="1881"/>
            <a:chExt cx="2987" cy="2088"/>
          </a:xfrm>
        </p:grpSpPr>
        <p:sp>
          <p:nvSpPr>
            <p:cNvPr id="286723" name="AutoShape 3"/>
            <p:cNvSpPr>
              <a:spLocks noChangeArrowheads="1"/>
            </p:cNvSpPr>
            <p:nvPr/>
          </p:nvSpPr>
          <p:spPr bwMode="auto">
            <a:xfrm rot="10582451">
              <a:off x="1438" y="3106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902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86724" name="AutoShape 4"/>
            <p:cNvSpPr>
              <a:spLocks noChangeArrowheads="1"/>
            </p:cNvSpPr>
            <p:nvPr/>
          </p:nvSpPr>
          <p:spPr bwMode="auto">
            <a:xfrm rot="16200000">
              <a:off x="2954" y="1904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098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grpSp>
          <p:nvGrpSpPr>
            <p:cNvPr id="18466" name="Group 5"/>
            <p:cNvGrpSpPr>
              <a:grpSpLocks/>
            </p:cNvGrpSpPr>
            <p:nvPr/>
          </p:nvGrpSpPr>
          <p:grpSpPr bwMode="auto">
            <a:xfrm>
              <a:off x="1864" y="2237"/>
              <a:ext cx="2561" cy="1732"/>
              <a:chOff x="1864" y="2237"/>
              <a:chExt cx="2561" cy="1732"/>
            </a:xfrm>
          </p:grpSpPr>
          <p:sp>
            <p:nvSpPr>
              <p:cNvPr id="286726" name="AutoShape 6"/>
              <p:cNvSpPr>
                <a:spLocks noChangeArrowheads="1"/>
              </p:cNvSpPr>
              <p:nvPr/>
            </p:nvSpPr>
            <p:spPr bwMode="auto">
              <a:xfrm rot="56991899">
                <a:off x="1841" y="2260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7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latin typeface="Arial" charset="0"/>
                </a:endParaRPr>
              </a:p>
            </p:txBody>
          </p:sp>
          <p:sp>
            <p:nvSpPr>
              <p:cNvPr id="286727" name="AutoShape 7"/>
              <p:cNvSpPr>
                <a:spLocks noChangeArrowheads="1"/>
              </p:cNvSpPr>
              <p:nvPr/>
            </p:nvSpPr>
            <p:spPr bwMode="auto">
              <a:xfrm rot="18989892">
                <a:off x="4062" y="2296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7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latin typeface="Arial" charset="0"/>
                </a:endParaRPr>
              </a:p>
            </p:txBody>
          </p:sp>
          <p:sp>
            <p:nvSpPr>
              <p:cNvPr id="18469" name="Oval 8"/>
              <p:cNvSpPr>
                <a:spLocks noChangeArrowheads="1"/>
              </p:cNvSpPr>
              <p:nvPr/>
            </p:nvSpPr>
            <p:spPr bwMode="auto">
              <a:xfrm>
                <a:off x="1879" y="2302"/>
                <a:ext cx="2404" cy="1667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86729" name="Oval 9"/>
              <p:cNvSpPr>
                <a:spLocks noChangeArrowheads="1"/>
              </p:cNvSpPr>
              <p:nvPr/>
            </p:nvSpPr>
            <p:spPr bwMode="auto">
              <a:xfrm>
                <a:off x="1914" y="2304"/>
                <a:ext cx="2343" cy="1624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5568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4000" baseline="-25000" dirty="0">
                  <a:latin typeface="Arial" charset="0"/>
                </a:endParaRPr>
              </a:p>
            </p:txBody>
          </p:sp>
          <p:sp>
            <p:nvSpPr>
              <p:cNvPr id="286730" name="Oval 10"/>
              <p:cNvSpPr>
                <a:spLocks noChangeArrowheads="1"/>
              </p:cNvSpPr>
              <p:nvPr/>
            </p:nvSpPr>
            <p:spPr bwMode="auto">
              <a:xfrm flipH="1">
                <a:off x="2051" y="2341"/>
                <a:ext cx="2065" cy="119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5764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b="1" dirty="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18472" name="Rectangle 11"/>
              <p:cNvSpPr>
                <a:spLocks noChangeArrowheads="1"/>
              </p:cNvSpPr>
              <p:nvPr/>
            </p:nvSpPr>
            <p:spPr bwMode="auto">
              <a:xfrm>
                <a:off x="2103" y="2680"/>
                <a:ext cx="2024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3200" b="1" baseline="-25000">
                    <a:solidFill>
                      <a:schemeClr val="tx1"/>
                    </a:solidFill>
                    <a:ea typeface="굴림" charset="-127"/>
                  </a:rPr>
                  <a:t>Succession Planning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ko-KR" sz="1100" b="1" i="1" baseline="-25000">
                  <a:solidFill>
                    <a:schemeClr val="tx1"/>
                  </a:solidFill>
                  <a:ea typeface="굴림" charset="-127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2000" b="1" baseline="-25000">
                    <a:solidFill>
                      <a:srgbClr val="000000"/>
                    </a:solidFill>
                    <a:ea typeface="굴림" charset="-127"/>
                  </a:rPr>
                  <a:t>Assuring A Continuity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2000" b="1" baseline="-25000">
                    <a:solidFill>
                      <a:srgbClr val="000000"/>
                    </a:solidFill>
                    <a:ea typeface="굴림" charset="-127"/>
                  </a:rPr>
                  <a:t>Voluntary &amp; Professional Leadership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2000" b="1" baseline="-25000">
                    <a:solidFill>
                      <a:srgbClr val="000000"/>
                    </a:solidFill>
                    <a:ea typeface="굴림" charset="-127"/>
                  </a:rPr>
                  <a:t>To Sustain The Organization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2000" b="1" baseline="-25000">
                    <a:solidFill>
                      <a:srgbClr val="000000"/>
                    </a:solidFill>
                    <a:ea typeface="굴림" charset="-127"/>
                  </a:rPr>
                  <a:t>And Safeguard Its Mission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ko-KR" sz="2400" b="1" i="1" baseline="-25000">
                  <a:solidFill>
                    <a:schemeClr val="tx1"/>
                  </a:solidFill>
                  <a:ea typeface="굴림" charset="-127"/>
                </a:endParaRPr>
              </a:p>
            </p:txBody>
          </p:sp>
        </p:grpSp>
      </p:grpSp>
      <p:grpSp>
        <p:nvGrpSpPr>
          <p:cNvPr id="18435" name="Group 12"/>
          <p:cNvGrpSpPr>
            <a:grpSpLocks/>
          </p:cNvGrpSpPr>
          <p:nvPr/>
        </p:nvGrpSpPr>
        <p:grpSpPr bwMode="auto">
          <a:xfrm>
            <a:off x="468313" y="4084638"/>
            <a:ext cx="1800225" cy="1576387"/>
            <a:chOff x="431" y="2750"/>
            <a:chExt cx="1134" cy="993"/>
          </a:xfrm>
        </p:grpSpPr>
        <p:grpSp>
          <p:nvGrpSpPr>
            <p:cNvPr id="18458" name="Group 13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18460" name="Group 14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18462" name="Oval 1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63" name="Oval 1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461" name="Oval 17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18459" name="Rectangle 19"/>
            <p:cNvSpPr>
              <a:spLocks noChangeArrowheads="1"/>
            </p:cNvSpPr>
            <p:nvPr/>
          </p:nvSpPr>
          <p:spPr bwMode="auto">
            <a:xfrm>
              <a:off x="611" y="2936"/>
              <a:ext cx="771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baseline="-25000">
                  <a:ea typeface="굴림" charset="-127"/>
                </a:rPr>
                <a:t>Are We Prepared For Vacancies Before They Occur</a:t>
              </a:r>
            </a:p>
          </p:txBody>
        </p:sp>
      </p:grpSp>
      <p:grpSp>
        <p:nvGrpSpPr>
          <p:cNvPr id="18436" name="Group 20"/>
          <p:cNvGrpSpPr>
            <a:grpSpLocks/>
          </p:cNvGrpSpPr>
          <p:nvPr/>
        </p:nvGrpSpPr>
        <p:grpSpPr bwMode="auto">
          <a:xfrm>
            <a:off x="6805613" y="1924050"/>
            <a:ext cx="1800225" cy="1576388"/>
            <a:chOff x="4195" y="2750"/>
            <a:chExt cx="1134" cy="993"/>
          </a:xfrm>
        </p:grpSpPr>
        <p:grpSp>
          <p:nvGrpSpPr>
            <p:cNvPr id="18452" name="Group 21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18454" name="Group 22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18456" name="Oval 2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57" name="Oval 2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455" name="Oval 25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18453" name="Rectangle 27"/>
            <p:cNvSpPr>
              <a:spLocks noChangeArrowheads="1"/>
            </p:cNvSpPr>
            <p:nvPr/>
          </p:nvSpPr>
          <p:spPr bwMode="auto">
            <a:xfrm>
              <a:off x="4347" y="2886"/>
              <a:ext cx="88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800" b="1" baseline="-25000">
                  <a:ea typeface="굴림" charset="-127"/>
                </a:rPr>
                <a:t>What Is Our Reputation As A Great Place To Work &amp; Volunteer?</a:t>
              </a:r>
              <a:endParaRPr lang="en-US" altLang="en-US" sz="1800" b="1" baseline="-25000"/>
            </a:p>
          </p:txBody>
        </p:sp>
      </p:grpSp>
      <p:grpSp>
        <p:nvGrpSpPr>
          <p:cNvPr id="18437" name="Group 28"/>
          <p:cNvGrpSpPr>
            <a:grpSpLocks/>
          </p:cNvGrpSpPr>
          <p:nvPr/>
        </p:nvGrpSpPr>
        <p:grpSpPr bwMode="auto">
          <a:xfrm>
            <a:off x="1485900" y="1838325"/>
            <a:ext cx="1800225" cy="1576388"/>
            <a:chOff x="1111" y="1394"/>
            <a:chExt cx="1134" cy="993"/>
          </a:xfrm>
        </p:grpSpPr>
        <p:grpSp>
          <p:nvGrpSpPr>
            <p:cNvPr id="18446" name="Group 29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18448" name="Group 30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18450" name="Oval 3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51" name="Oval 3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449" name="Oval 33"/>
              <p:cNvSpPr>
                <a:spLocks noChangeArrowheads="1"/>
              </p:cNvSpPr>
              <p:nvPr/>
            </p:nvSpPr>
            <p:spPr bwMode="auto">
              <a:xfrm flipH="1">
                <a:off x="2415" y="3214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18447" name="Rectangle 35"/>
            <p:cNvSpPr>
              <a:spLocks noChangeArrowheads="1"/>
            </p:cNvSpPr>
            <p:nvPr/>
          </p:nvSpPr>
          <p:spPr bwMode="auto">
            <a:xfrm>
              <a:off x="1253" y="1554"/>
              <a:ext cx="87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baseline="-25000">
                  <a:ea typeface="굴림" charset="-127"/>
                </a:rPr>
                <a:t>How Do We Build Human Capital Along With Financial Capital?</a:t>
              </a:r>
              <a:endParaRPr lang="en-US" altLang="en-US" sz="1800" b="1" baseline="-25000"/>
            </a:p>
          </p:txBody>
        </p:sp>
      </p:grpSp>
      <p:grpSp>
        <p:nvGrpSpPr>
          <p:cNvPr id="18438" name="Group 36"/>
          <p:cNvGrpSpPr>
            <a:grpSpLocks/>
          </p:cNvGrpSpPr>
          <p:nvPr/>
        </p:nvGrpSpPr>
        <p:grpSpPr bwMode="auto">
          <a:xfrm>
            <a:off x="4141788" y="981075"/>
            <a:ext cx="1800225" cy="1576388"/>
            <a:chOff x="4195" y="2750"/>
            <a:chExt cx="1134" cy="993"/>
          </a:xfrm>
        </p:grpSpPr>
        <p:grpSp>
          <p:nvGrpSpPr>
            <p:cNvPr id="18440" name="Group 37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18442" name="Group 38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18444" name="Oval 3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45" name="Oval 4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bg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443" name="Oval 41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/>
              </a:p>
            </p:txBody>
          </p:sp>
        </p:grpSp>
        <p:sp>
          <p:nvSpPr>
            <p:cNvPr id="18441" name="Rectangle 43"/>
            <p:cNvSpPr>
              <a:spLocks noChangeArrowheads="1"/>
            </p:cNvSpPr>
            <p:nvPr/>
          </p:nvSpPr>
          <p:spPr bwMode="auto">
            <a:xfrm>
              <a:off x="4376" y="2903"/>
              <a:ext cx="771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baseline="-25000">
                  <a:ea typeface="굴림" charset="-127"/>
                </a:rPr>
                <a:t>How Do We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baseline="-25000">
                  <a:ea typeface="굴림" charset="-127"/>
                </a:rPr>
                <a:t>Build A Pipeline Of Future Leaders?</a:t>
              </a:r>
            </a:p>
          </p:txBody>
        </p:sp>
      </p:grpSp>
      <p:sp>
        <p:nvSpPr>
          <p:cNvPr id="18439" name="Title 1"/>
          <p:cNvSpPr txBox="1">
            <a:spLocks/>
          </p:cNvSpPr>
          <p:nvPr/>
        </p:nvSpPr>
        <p:spPr bwMode="auto">
          <a:xfrm>
            <a:off x="468313" y="400050"/>
            <a:ext cx="74882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Pathway 1 – Talk About It!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C000"/>
                </a:solidFill>
              </a:rPr>
              <a:t>It Takes “People” To Advance A Cause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6877050" y="1916113"/>
            <a:ext cx="1798638" cy="3168650"/>
            <a:chOff x="295" y="2290"/>
            <a:chExt cx="907" cy="1458"/>
          </a:xfrm>
        </p:grpSpPr>
        <p:sp>
          <p:nvSpPr>
            <p:cNvPr id="20502" name="AutoShape 3"/>
            <p:cNvSpPr>
              <a:spLocks noChangeArrowheads="1"/>
            </p:cNvSpPr>
            <p:nvPr/>
          </p:nvSpPr>
          <p:spPr bwMode="auto">
            <a:xfrm>
              <a:off x="295" y="2290"/>
              <a:ext cx="907" cy="1458"/>
            </a:xfrm>
            <a:prstGeom prst="roundRect">
              <a:avLst>
                <a:gd name="adj" fmla="val 13671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87748" name="AutoShape 4"/>
            <p:cNvSpPr>
              <a:spLocks noChangeArrowheads="1"/>
            </p:cNvSpPr>
            <p:nvPr/>
          </p:nvSpPr>
          <p:spPr bwMode="auto">
            <a:xfrm rot="10800000">
              <a:off x="301" y="2296"/>
              <a:ext cx="894" cy="636"/>
            </a:xfrm>
            <a:prstGeom prst="roundRect">
              <a:avLst>
                <a:gd name="adj" fmla="val 18579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34925" y="2811463"/>
            <a:ext cx="5041900" cy="73025"/>
          </a:xfrm>
          <a:prstGeom prst="parallelogram">
            <a:avLst>
              <a:gd name="adj" fmla="val 38165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4" name="AutoShape 6"/>
          <p:cNvSpPr>
            <a:spLocks noChangeArrowheads="1"/>
          </p:cNvSpPr>
          <p:nvPr/>
        </p:nvSpPr>
        <p:spPr bwMode="auto">
          <a:xfrm>
            <a:off x="44450" y="3395663"/>
            <a:ext cx="5400675" cy="71437"/>
          </a:xfrm>
          <a:prstGeom prst="parallelogram">
            <a:avLst>
              <a:gd name="adj" fmla="val 417903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5" name="AutoShape 7"/>
          <p:cNvSpPr>
            <a:spLocks noChangeArrowheads="1"/>
          </p:cNvSpPr>
          <p:nvPr/>
        </p:nvSpPr>
        <p:spPr bwMode="auto">
          <a:xfrm>
            <a:off x="44450" y="4044950"/>
            <a:ext cx="5113338" cy="73025"/>
          </a:xfrm>
          <a:prstGeom prst="parallelogram">
            <a:avLst>
              <a:gd name="adj" fmla="val 387065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6" name="AutoShape 8"/>
          <p:cNvSpPr>
            <a:spLocks noChangeArrowheads="1"/>
          </p:cNvSpPr>
          <p:nvPr/>
        </p:nvSpPr>
        <p:spPr bwMode="auto">
          <a:xfrm>
            <a:off x="44450" y="4868863"/>
            <a:ext cx="4608513" cy="73025"/>
          </a:xfrm>
          <a:prstGeom prst="parallelogram">
            <a:avLst>
              <a:gd name="adj" fmla="val 348851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 rot="-5400000">
            <a:off x="1885950" y="1014413"/>
            <a:ext cx="739775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b="1">
                <a:ea typeface="굴림" charset="-127"/>
              </a:rPr>
              <a:t>Recruitment, Retention, Talent Pipeline</a:t>
            </a:r>
          </a:p>
        </p:txBody>
      </p:sp>
      <p:sp>
        <p:nvSpPr>
          <p:cNvPr id="20488" name="Text Box 10"/>
          <p:cNvSpPr txBox="1">
            <a:spLocks noChangeArrowheads="1"/>
          </p:cNvSpPr>
          <p:nvPr/>
        </p:nvSpPr>
        <p:spPr bwMode="auto">
          <a:xfrm rot="-5400000">
            <a:off x="2066925" y="1300163"/>
            <a:ext cx="460375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800" b="1">
                <a:ea typeface="굴림" charset="-127"/>
              </a:rPr>
              <a:t>Human Resource Practices</a:t>
            </a:r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 rot="-5400000">
            <a:off x="1657351" y="2787650"/>
            <a:ext cx="461962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b="1">
                <a:ea typeface="굴림" charset="-127"/>
              </a:rPr>
              <a:t>Succession Policy</a:t>
            </a:r>
          </a:p>
        </p:txBody>
      </p:sp>
      <p:sp>
        <p:nvSpPr>
          <p:cNvPr id="20490" name="Text Box 12"/>
          <p:cNvSpPr txBox="1">
            <a:spLocks noChangeArrowheads="1"/>
          </p:cNvSpPr>
          <p:nvPr/>
        </p:nvSpPr>
        <p:spPr bwMode="auto">
          <a:xfrm rot="-5400000">
            <a:off x="1672431" y="3491707"/>
            <a:ext cx="46037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b="1">
                <a:ea typeface="굴림" charset="-127"/>
              </a:rPr>
              <a:t>Emergency</a:t>
            </a:r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6992938" y="2163763"/>
            <a:ext cx="1584325" cy="289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C97AA">
                        <a:alpha val="39998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000" i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The Plan Says: </a:t>
            </a:r>
            <a:r>
              <a:rPr lang="en-US" altLang="ko-KR" sz="1200" b="1">
                <a:solidFill>
                  <a:schemeClr val="tx1"/>
                </a:solidFill>
                <a:latin typeface="Verdana" panose="020B0604030504040204" pitchFamily="34" charset="0"/>
                <a:ea typeface="굴림" charset="-127"/>
              </a:rPr>
              <a:t>People Resources Are The Key To Advancing Our Mission, Evolving Our Organization, Creating  Impact In Our Community, and Guaranteeing Future Leadership</a:t>
            </a:r>
          </a:p>
          <a:p>
            <a:pPr algn="ctr">
              <a:spcBef>
                <a:spcPct val="0"/>
              </a:spcBef>
            </a:pPr>
            <a:endParaRPr lang="en-US" altLang="ko-KR" sz="1400" b="1">
              <a:solidFill>
                <a:schemeClr val="tx1"/>
              </a:solidFill>
              <a:latin typeface="Verdana" panose="020B0604030504040204" pitchFamily="34" charset="0"/>
              <a:ea typeface="굴림" charset="-127"/>
            </a:endParaRPr>
          </a:p>
        </p:txBody>
      </p:sp>
      <p:grpSp>
        <p:nvGrpSpPr>
          <p:cNvPr id="20492" name="Group 14"/>
          <p:cNvGrpSpPr>
            <a:grpSpLocks/>
          </p:cNvGrpSpPr>
          <p:nvPr/>
        </p:nvGrpSpPr>
        <p:grpSpPr bwMode="auto">
          <a:xfrm>
            <a:off x="3141663" y="2420938"/>
            <a:ext cx="3240087" cy="2628900"/>
            <a:chOff x="1934" y="1752"/>
            <a:chExt cx="2041" cy="1656"/>
          </a:xfrm>
        </p:grpSpPr>
        <p:sp>
          <p:nvSpPr>
            <p:cNvPr id="20494" name="AutoShape 15"/>
            <p:cNvSpPr>
              <a:spLocks noChangeArrowheads="1"/>
            </p:cNvSpPr>
            <p:nvPr/>
          </p:nvSpPr>
          <p:spPr bwMode="auto">
            <a:xfrm>
              <a:off x="2700" y="1752"/>
              <a:ext cx="510" cy="518"/>
            </a:xfrm>
            <a:prstGeom prst="roundRect">
              <a:avLst>
                <a:gd name="adj" fmla="val 24708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0495" name="AutoShape 16"/>
            <p:cNvSpPr>
              <a:spLocks noChangeArrowheads="1"/>
            </p:cNvSpPr>
            <p:nvPr/>
          </p:nvSpPr>
          <p:spPr bwMode="auto">
            <a:xfrm>
              <a:off x="2445" y="2115"/>
              <a:ext cx="1019" cy="465"/>
            </a:xfrm>
            <a:prstGeom prst="roundRect">
              <a:avLst>
                <a:gd name="adj" fmla="val 2688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0496" name="AutoShape 17"/>
            <p:cNvSpPr>
              <a:spLocks noChangeArrowheads="1"/>
            </p:cNvSpPr>
            <p:nvPr/>
          </p:nvSpPr>
          <p:spPr bwMode="auto">
            <a:xfrm>
              <a:off x="2189" y="2476"/>
              <a:ext cx="1531" cy="517"/>
            </a:xfrm>
            <a:prstGeom prst="roundRect">
              <a:avLst>
                <a:gd name="adj" fmla="val 30755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0497" name="AutoShape 18"/>
            <p:cNvSpPr>
              <a:spLocks noChangeArrowheads="1"/>
            </p:cNvSpPr>
            <p:nvPr/>
          </p:nvSpPr>
          <p:spPr bwMode="auto">
            <a:xfrm>
              <a:off x="1934" y="2890"/>
              <a:ext cx="2041" cy="518"/>
            </a:xfrm>
            <a:prstGeom prst="roundRect">
              <a:avLst>
                <a:gd name="adj" fmla="val 2838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87763" name="AutoShape 19"/>
            <p:cNvSpPr>
              <a:spLocks noChangeArrowheads="1"/>
            </p:cNvSpPr>
            <p:nvPr/>
          </p:nvSpPr>
          <p:spPr bwMode="auto">
            <a:xfrm rot="10800000">
              <a:off x="1939" y="2904"/>
              <a:ext cx="2026" cy="29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alpha val="37000"/>
                  </a:schemeClr>
                </a:gs>
                <a:gs pos="100000">
                  <a:schemeClr val="accent1">
                    <a:gamma/>
                    <a:tint val="5098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defRPr/>
              </a:pPr>
              <a:endParaRPr lang="en-US" altLang="en-US" baseline="-25000"/>
            </a:p>
          </p:txBody>
        </p:sp>
        <p:sp>
          <p:nvSpPr>
            <p:cNvPr id="287764" name="AutoShape 20"/>
            <p:cNvSpPr>
              <a:spLocks noChangeArrowheads="1"/>
            </p:cNvSpPr>
            <p:nvPr/>
          </p:nvSpPr>
          <p:spPr bwMode="auto">
            <a:xfrm rot="10800000">
              <a:off x="2203" y="2484"/>
              <a:ext cx="1502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37000"/>
                  </a:schemeClr>
                </a:gs>
                <a:gs pos="100000">
                  <a:schemeClr val="accent2">
                    <a:gamma/>
                    <a:tint val="5333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defRPr/>
              </a:pPr>
              <a:endParaRPr lang="en-US" altLang="en-US" baseline="-25000"/>
            </a:p>
          </p:txBody>
        </p:sp>
        <p:sp>
          <p:nvSpPr>
            <p:cNvPr id="287765" name="AutoShape 21"/>
            <p:cNvSpPr>
              <a:spLocks noChangeArrowheads="1"/>
            </p:cNvSpPr>
            <p:nvPr/>
          </p:nvSpPr>
          <p:spPr bwMode="auto">
            <a:xfrm rot="10800000">
              <a:off x="2456" y="2119"/>
              <a:ext cx="998" cy="2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37000"/>
                  </a:schemeClr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defRPr/>
              </a:pPr>
              <a:endParaRPr lang="en-US" altLang="en-US" baseline="-25000"/>
            </a:p>
          </p:txBody>
        </p:sp>
        <p:sp>
          <p:nvSpPr>
            <p:cNvPr id="287766" name="AutoShape 22"/>
            <p:cNvSpPr>
              <a:spLocks noChangeArrowheads="1"/>
            </p:cNvSpPr>
            <p:nvPr/>
          </p:nvSpPr>
          <p:spPr bwMode="auto">
            <a:xfrm rot="10800000">
              <a:off x="2711" y="1761"/>
              <a:ext cx="491" cy="234"/>
            </a:xfrm>
            <a:prstGeom prst="roundRect">
              <a:avLst>
                <a:gd name="adj" fmla="val 48722"/>
              </a:avLst>
            </a:prstGeom>
            <a:gradFill rotWithShape="1">
              <a:gsLst>
                <a:gs pos="0">
                  <a:schemeClr val="bg2">
                    <a:alpha val="37000"/>
                  </a:schemeClr>
                </a:gs>
                <a:gs pos="100000">
                  <a:schemeClr val="bg2">
                    <a:gamma/>
                    <a:tint val="4000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defRPr/>
              </a:pPr>
              <a:endParaRPr lang="en-US" altLang="en-US"/>
            </a:p>
          </p:txBody>
        </p:sp>
      </p:grpSp>
      <p:sp>
        <p:nvSpPr>
          <p:cNvPr id="20493" name="Title 1"/>
          <p:cNvSpPr txBox="1">
            <a:spLocks/>
          </p:cNvSpPr>
          <p:nvPr/>
        </p:nvSpPr>
        <p:spPr bwMode="auto">
          <a:xfrm>
            <a:off x="468313" y="400050"/>
            <a:ext cx="74882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C000"/>
                </a:solidFill>
              </a:rPr>
              <a:t>Pathway 1 – A Succession “Plan”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C000"/>
                </a:solidFill>
              </a:rPr>
              <a:t>It Takes “People” To Advance A Cause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17">
  <a:themeElements>
    <a:clrScheme name="template-17 14">
      <a:dk1>
        <a:srgbClr val="4D4D4D"/>
      </a:dk1>
      <a:lt1>
        <a:srgbClr val="FFFFFF"/>
      </a:lt1>
      <a:dk2>
        <a:srgbClr val="4D4D4D"/>
      </a:dk2>
      <a:lt2>
        <a:srgbClr val="50549A"/>
      </a:lt2>
      <a:accent1>
        <a:srgbClr val="62718B"/>
      </a:accent1>
      <a:accent2>
        <a:srgbClr val="C70101"/>
      </a:accent2>
      <a:accent3>
        <a:srgbClr val="FFFFFF"/>
      </a:accent3>
      <a:accent4>
        <a:srgbClr val="404040"/>
      </a:accent4>
      <a:accent5>
        <a:srgbClr val="B7BBC4"/>
      </a:accent5>
      <a:accent6>
        <a:srgbClr val="B40101"/>
      </a:accent6>
      <a:hlink>
        <a:srgbClr val="600404"/>
      </a:hlink>
      <a:folHlink>
        <a:srgbClr val="DDDDDD"/>
      </a:folHlink>
    </a:clrScheme>
    <a:fontScheme name="template-1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-17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1F3F6F"/>
        </a:accent1>
        <a:accent2>
          <a:srgbClr val="3C68A2"/>
        </a:accent2>
        <a:accent3>
          <a:srgbClr val="FFFFFF"/>
        </a:accent3>
        <a:accent4>
          <a:srgbClr val="404040"/>
        </a:accent4>
        <a:accent5>
          <a:srgbClr val="ABAFBB"/>
        </a:accent5>
        <a:accent6>
          <a:srgbClr val="355E92"/>
        </a:accent6>
        <a:hlink>
          <a:srgbClr val="2852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4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82828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5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6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7">
        <a:dk1>
          <a:srgbClr val="4D4D4D"/>
        </a:dk1>
        <a:lt1>
          <a:srgbClr val="FFFFFF"/>
        </a:lt1>
        <a:dk2>
          <a:srgbClr val="4D4D4D"/>
        </a:dk2>
        <a:lt2>
          <a:srgbClr val="4F5054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8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C6CC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9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10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11">
        <a:dk1>
          <a:srgbClr val="4D4D4D"/>
        </a:dk1>
        <a:lt1>
          <a:srgbClr val="FFFFFF"/>
        </a:lt1>
        <a:dk2>
          <a:srgbClr val="4D4D4D"/>
        </a:dk2>
        <a:lt2>
          <a:srgbClr val="303030"/>
        </a:lt2>
        <a:accent1>
          <a:srgbClr val="C6714B"/>
        </a:accent1>
        <a:accent2>
          <a:srgbClr val="7FC3C3"/>
        </a:accent2>
        <a:accent3>
          <a:srgbClr val="FFFFFF"/>
        </a:accent3>
        <a:accent4>
          <a:srgbClr val="404040"/>
        </a:accent4>
        <a:accent5>
          <a:srgbClr val="DFBBB1"/>
        </a:accent5>
        <a:accent6>
          <a:srgbClr val="72B0B0"/>
        </a:accent6>
        <a:hlink>
          <a:srgbClr val="5D5D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12">
        <a:dk1>
          <a:srgbClr val="4D4D4D"/>
        </a:dk1>
        <a:lt1>
          <a:srgbClr val="FFFFFF"/>
        </a:lt1>
        <a:dk2>
          <a:srgbClr val="4D4D4D"/>
        </a:dk2>
        <a:lt2>
          <a:srgbClr val="292929"/>
        </a:lt2>
        <a:accent1>
          <a:srgbClr val="4D4D4D"/>
        </a:accent1>
        <a:accent2>
          <a:srgbClr val="808080"/>
        </a:accent2>
        <a:accent3>
          <a:srgbClr val="FFFFFF"/>
        </a:accent3>
        <a:accent4>
          <a:srgbClr val="404040"/>
        </a:accent4>
        <a:accent5>
          <a:srgbClr val="B2B2B2"/>
        </a:accent5>
        <a:accent6>
          <a:srgbClr val="737373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13">
        <a:dk1>
          <a:srgbClr val="4D4D4D"/>
        </a:dk1>
        <a:lt1>
          <a:srgbClr val="FFFFFF"/>
        </a:lt1>
        <a:dk2>
          <a:srgbClr val="4D4D4D"/>
        </a:dk2>
        <a:lt2>
          <a:srgbClr val="213159"/>
        </a:lt2>
        <a:accent1>
          <a:srgbClr val="D32D1E"/>
        </a:accent1>
        <a:accent2>
          <a:srgbClr val="4162B7"/>
        </a:accent2>
        <a:accent3>
          <a:srgbClr val="FFFFFF"/>
        </a:accent3>
        <a:accent4>
          <a:srgbClr val="404040"/>
        </a:accent4>
        <a:accent5>
          <a:srgbClr val="E6ADAB"/>
        </a:accent5>
        <a:accent6>
          <a:srgbClr val="3A58A6"/>
        </a:accent6>
        <a:hlink>
          <a:srgbClr val="9018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17 14">
        <a:dk1>
          <a:srgbClr val="4D4D4D"/>
        </a:dk1>
        <a:lt1>
          <a:srgbClr val="FFFFFF"/>
        </a:lt1>
        <a:dk2>
          <a:srgbClr val="4D4D4D"/>
        </a:dk2>
        <a:lt2>
          <a:srgbClr val="50549A"/>
        </a:lt2>
        <a:accent1>
          <a:srgbClr val="62718B"/>
        </a:accent1>
        <a:accent2>
          <a:srgbClr val="C70101"/>
        </a:accent2>
        <a:accent3>
          <a:srgbClr val="FFFFFF"/>
        </a:accent3>
        <a:accent4>
          <a:srgbClr val="404040"/>
        </a:accent4>
        <a:accent5>
          <a:srgbClr val="B7BBC4"/>
        </a:accent5>
        <a:accent6>
          <a:srgbClr val="B40101"/>
        </a:accent6>
        <a:hlink>
          <a:srgbClr val="6004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template-17</Template>
  <TotalTime>1203</TotalTime>
  <Words>889</Words>
  <Application>Microsoft Office PowerPoint</Application>
  <PresentationFormat>On-screen Show (4:3)</PresentationFormat>
  <Paragraphs>244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굴림</vt:lpstr>
      <vt:lpstr>Verdana</vt:lpstr>
      <vt:lpstr>template-17</vt:lpstr>
      <vt:lpstr>Fostering Leadership Continuity To Advance A Cause</vt:lpstr>
      <vt:lpstr>PowerPoint Presentation</vt:lpstr>
      <vt:lpstr>Our Starting Place: The Succession Self-Assessment</vt:lpstr>
      <vt:lpstr>PowerPoint Presentation</vt:lpstr>
      <vt:lpstr>PowerPoint Presentation</vt:lpstr>
      <vt:lpstr>The Bottom Line Daring To Lead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Pathway 4 – Retaining Good People Basic Human Resources  </vt:lpstr>
      <vt:lpstr>PowerPoint Presentation</vt:lpstr>
      <vt:lpstr>The Truth About Succession Planning</vt:lpstr>
      <vt:lpstr>Nonprofit Succession 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Jeffrey Wilcox</dc:creator>
  <cp:lastModifiedBy>Marti Kramer</cp:lastModifiedBy>
  <cp:revision>100</cp:revision>
  <cp:lastPrinted>2016-10-04T01:02:57Z</cp:lastPrinted>
  <dcterms:created xsi:type="dcterms:W3CDTF">2008-05-05T16:05:40Z</dcterms:created>
  <dcterms:modified xsi:type="dcterms:W3CDTF">2017-05-11T03:48:25Z</dcterms:modified>
</cp:coreProperties>
</file>