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3" r:id="rId4"/>
    <p:sldId id="260" r:id="rId5"/>
    <p:sldId id="270" r:id="rId6"/>
    <p:sldId id="259" r:id="rId7"/>
    <p:sldId id="264" r:id="rId8"/>
    <p:sldId id="266" r:id="rId9"/>
    <p:sldId id="274" r:id="rId10"/>
    <p:sldId id="275" r:id="rId11"/>
    <p:sldId id="268" r:id="rId12"/>
    <p:sldId id="269" r:id="rId13"/>
    <p:sldId id="267" r:id="rId14"/>
    <p:sldId id="263" r:id="rId15"/>
    <p:sldId id="265" r:id="rId16"/>
  </p:sldIdLst>
  <p:sldSz cx="9144000" cy="6858000" type="screen4x3"/>
  <p:notesSz cx="701675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snapToGrid="0" snapToObjects="1">
      <p:cViewPr varScale="1">
        <p:scale>
          <a:sx n="103" d="100"/>
          <a:sy n="103" d="100"/>
        </p:scale>
        <p:origin x="-103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8D1E20-858A-7B48-8B18-EB39A36FC5BC}"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313466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8D1E20-858A-7B48-8B18-EB39A36FC5BC}"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3452989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8D1E20-858A-7B48-8B18-EB39A36FC5BC}"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3139742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8D1E20-858A-7B48-8B18-EB39A36FC5BC}"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3067352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8D1E20-858A-7B48-8B18-EB39A36FC5BC}"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3331539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8D1E20-858A-7B48-8B18-EB39A36FC5BC}"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4097858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8D1E20-858A-7B48-8B18-EB39A36FC5BC}" type="datetimeFigureOut">
              <a:rPr lang="en-US" smtClean="0"/>
              <a:t>10/23/2017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2612241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8D1E20-858A-7B48-8B18-EB39A36FC5BC}"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3045317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8D1E20-858A-7B48-8B18-EB39A36FC5BC}" type="datetimeFigureOut">
              <a:rPr lang="en-US" smtClean="0"/>
              <a:t>10/23/2017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3265876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8D1E20-858A-7B48-8B18-EB39A36FC5BC}"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76621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8D1E20-858A-7B48-8B18-EB39A36FC5BC}"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9423D2-EEDF-B94D-A8C2-0B809CF0C51A}" type="slidenum">
              <a:rPr lang="en-US" smtClean="0"/>
              <a:t>‹#›</a:t>
            </a:fld>
            <a:endParaRPr lang="en-US"/>
          </a:p>
        </p:txBody>
      </p:sp>
    </p:spTree>
    <p:extLst>
      <p:ext uri="{BB962C8B-B14F-4D97-AF65-F5344CB8AC3E}">
        <p14:creationId xmlns:p14="http://schemas.microsoft.com/office/powerpoint/2010/main" val="215358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8D1E20-858A-7B48-8B18-EB39A36FC5BC}" type="datetimeFigureOut">
              <a:rPr lang="en-US" smtClean="0"/>
              <a:t>10/23/2017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9423D2-EEDF-B94D-A8C2-0B809CF0C51A}" type="slidenum">
              <a:rPr lang="en-US" smtClean="0"/>
              <a:t>‹#›</a:t>
            </a:fld>
            <a:endParaRPr lang="en-US"/>
          </a:p>
        </p:txBody>
      </p:sp>
    </p:spTree>
    <p:extLst>
      <p:ext uri="{BB962C8B-B14F-4D97-AF65-F5344CB8AC3E}">
        <p14:creationId xmlns:p14="http://schemas.microsoft.com/office/powerpoint/2010/main" val="3370325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CNH District</a:t>
            </a:r>
            <a:br>
              <a:rPr lang="en-US" dirty="0" smtClean="0"/>
            </a:br>
            <a:r>
              <a:rPr lang="en-US" dirty="0" smtClean="0"/>
              <a:t>Realignment Committee</a:t>
            </a:r>
            <a:endParaRPr lang="en-US" dirty="0"/>
          </a:p>
        </p:txBody>
      </p:sp>
      <p:sp>
        <p:nvSpPr>
          <p:cNvPr id="3" name="Subtitle 2"/>
          <p:cNvSpPr>
            <a:spLocks noGrp="1"/>
          </p:cNvSpPr>
          <p:nvPr>
            <p:ph type="subTitle" idx="1"/>
          </p:nvPr>
        </p:nvSpPr>
        <p:spPr/>
        <p:txBody>
          <a:bodyPr/>
          <a:lstStyle/>
          <a:p>
            <a:r>
              <a:rPr lang="en-US" dirty="0" smtClean="0"/>
              <a:t>October 23, 2017</a:t>
            </a:r>
            <a:endParaRPr lang="en-US" dirty="0"/>
          </a:p>
        </p:txBody>
      </p:sp>
    </p:spTree>
    <p:extLst>
      <p:ext uri="{BB962C8B-B14F-4D97-AF65-F5344CB8AC3E}">
        <p14:creationId xmlns:p14="http://schemas.microsoft.com/office/powerpoint/2010/main" val="2711411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CNH Division Status</a:t>
            </a:r>
            <a:br>
              <a:rPr lang="en-US" dirty="0" smtClean="0"/>
            </a:br>
            <a:r>
              <a:rPr lang="en-US" dirty="0" smtClean="0"/>
              <a:t>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a:t>Divisions with </a:t>
            </a:r>
            <a:r>
              <a:rPr lang="en-US" dirty="0" smtClean="0"/>
              <a:t>&lt;250 </a:t>
            </a:r>
            <a:r>
              <a:rPr lang="en-US" dirty="0"/>
              <a:t>members, </a:t>
            </a:r>
            <a:r>
              <a:rPr lang="en-US" dirty="0" smtClean="0"/>
              <a:t>≥9 clubs</a:t>
            </a:r>
          </a:p>
          <a:p>
            <a:pPr lvl="1"/>
            <a:r>
              <a:rPr lang="en-US" dirty="0" smtClean="0"/>
              <a:t>Total 9 Clubs out of 41 Divisions (~22%)</a:t>
            </a:r>
          </a:p>
          <a:p>
            <a:pPr lvl="2"/>
            <a:r>
              <a:rPr lang="en-US" dirty="0" smtClean="0"/>
              <a:t>Zero/Positive membership growth</a:t>
            </a:r>
          </a:p>
          <a:p>
            <a:pPr lvl="3"/>
            <a:r>
              <a:rPr lang="en-US" dirty="0" smtClean="0"/>
              <a:t>Divisions 10, 22</a:t>
            </a:r>
          </a:p>
          <a:p>
            <a:pPr lvl="2"/>
            <a:r>
              <a:rPr lang="en-US" dirty="0" smtClean="0"/>
              <a:t>Negative membership growth</a:t>
            </a:r>
          </a:p>
          <a:p>
            <a:pPr lvl="3"/>
            <a:r>
              <a:rPr lang="en-US" dirty="0" smtClean="0"/>
              <a:t>Divisions 11, 20, 21, 30, 38, 43, 47</a:t>
            </a:r>
          </a:p>
          <a:p>
            <a:r>
              <a:rPr lang="en-US" dirty="0"/>
              <a:t>Divisions with &lt;250 members, </a:t>
            </a:r>
            <a:r>
              <a:rPr lang="en-US" dirty="0" smtClean="0"/>
              <a:t>&lt;9 clubs</a:t>
            </a:r>
          </a:p>
          <a:p>
            <a:pPr lvl="1"/>
            <a:r>
              <a:rPr lang="en-US" dirty="0" smtClean="0"/>
              <a:t>Total 10 out of 41 Divisions (~24%)</a:t>
            </a:r>
          </a:p>
          <a:p>
            <a:pPr lvl="2"/>
            <a:r>
              <a:rPr lang="en-US" dirty="0" smtClean="0"/>
              <a:t>Zero/Positive </a:t>
            </a:r>
            <a:r>
              <a:rPr lang="en-US" dirty="0"/>
              <a:t>membership </a:t>
            </a:r>
            <a:r>
              <a:rPr lang="en-US" dirty="0" smtClean="0"/>
              <a:t>growth</a:t>
            </a:r>
          </a:p>
          <a:p>
            <a:pPr lvl="3"/>
            <a:r>
              <a:rPr lang="en-US" dirty="0" smtClean="0"/>
              <a:t>Divisions 2, 28, 29, 39 </a:t>
            </a:r>
          </a:p>
          <a:p>
            <a:pPr lvl="2"/>
            <a:r>
              <a:rPr lang="en-US" dirty="0" smtClean="0"/>
              <a:t>Negative </a:t>
            </a:r>
            <a:r>
              <a:rPr lang="en-US" dirty="0"/>
              <a:t>membership </a:t>
            </a:r>
            <a:r>
              <a:rPr lang="en-US" dirty="0" smtClean="0"/>
              <a:t>growth</a:t>
            </a:r>
          </a:p>
          <a:p>
            <a:pPr lvl="3"/>
            <a:r>
              <a:rPr lang="en-US" dirty="0" smtClean="0"/>
              <a:t>Divisions 14, 23, 24, 27, 41, 45</a:t>
            </a:r>
            <a:endParaRPr lang="en-US" dirty="0"/>
          </a:p>
          <a:p>
            <a:endParaRPr lang="en-US" dirty="0"/>
          </a:p>
          <a:p>
            <a:endParaRPr lang="en-US" dirty="0"/>
          </a:p>
        </p:txBody>
      </p:sp>
    </p:spTree>
    <p:extLst>
      <p:ext uri="{BB962C8B-B14F-4D97-AF65-F5344CB8AC3E}">
        <p14:creationId xmlns:p14="http://schemas.microsoft.com/office/powerpoint/2010/main" val="116807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Function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103. Committee on Realignment </a:t>
            </a:r>
            <a:endParaRPr lang="en-US" dirty="0" smtClean="0"/>
          </a:p>
          <a:p>
            <a:r>
              <a:rPr lang="en-US" b="1" dirty="0"/>
              <a:t>103.1  Function </a:t>
            </a:r>
            <a:endParaRPr lang="en-US" b="1" dirty="0" smtClean="0">
              <a:effectLst/>
            </a:endParaRPr>
          </a:p>
          <a:p>
            <a:r>
              <a:rPr lang="en-US" dirty="0"/>
              <a:t>To study the boundaries and sizes of the divisions and regions which make up the California-Nevada-Hawaii District and recommend to the Board of Trustees any necessary changes in boundaries, which will create new or realigned divisions or regions so as to conform to the Bylaws and Policies of the Cal-</a:t>
            </a:r>
            <a:r>
              <a:rPr lang="en-US" dirty="0" err="1"/>
              <a:t>Nev</a:t>
            </a:r>
            <a:r>
              <a:rPr lang="en-US" dirty="0"/>
              <a:t>-Ha District. Geographical factors and number of members should be taken into consideration. (3/08) </a:t>
            </a:r>
            <a:endParaRPr lang="en-US" dirty="0" smtClean="0">
              <a:effectLst/>
            </a:endParaRPr>
          </a:p>
          <a:p>
            <a:endParaRPr lang="en-US" dirty="0"/>
          </a:p>
        </p:txBody>
      </p:sp>
    </p:spTree>
    <p:extLst>
      <p:ext uri="{BB962C8B-B14F-4D97-AF65-F5344CB8AC3E}">
        <p14:creationId xmlns:p14="http://schemas.microsoft.com/office/powerpoint/2010/main" val="3623862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Realignment Proposals Process</a:t>
            </a:r>
            <a:endParaRPr lang="en-US" dirty="0"/>
          </a:p>
        </p:txBody>
      </p:sp>
      <p:sp>
        <p:nvSpPr>
          <p:cNvPr id="3" name="Content Placeholder 2"/>
          <p:cNvSpPr>
            <a:spLocks noGrp="1"/>
          </p:cNvSpPr>
          <p:nvPr>
            <p:ph idx="1"/>
          </p:nvPr>
        </p:nvSpPr>
        <p:spPr/>
        <p:txBody>
          <a:bodyPr>
            <a:normAutofit fontScale="70000" lnSpcReduction="20000"/>
          </a:bodyPr>
          <a:lstStyle/>
          <a:p>
            <a:r>
              <a:rPr lang="en-US" dirty="0"/>
              <a:t>103.5  Proposals </a:t>
            </a:r>
            <a:endParaRPr lang="en-US" dirty="0" smtClean="0">
              <a:effectLst/>
            </a:endParaRPr>
          </a:p>
          <a:p>
            <a:r>
              <a:rPr lang="en-US" dirty="0"/>
              <a:t>Prior to submitting a change or realignment of divisions or regions in the District to the Board of Trustees, the Committee on Realignment shall study and consider the following factors: (3/08) </a:t>
            </a:r>
            <a:endParaRPr lang="en-US" dirty="0" smtClean="0">
              <a:effectLst/>
            </a:endParaRPr>
          </a:p>
          <a:p>
            <a:pPr lvl="1"/>
            <a:r>
              <a:rPr lang="en-US" dirty="0"/>
              <a:t>The number of clubs in each division or divisions in each region and its membership resulting from the proposed realignment. However, the minimum number of Kiwanis clubs in a division shall be nine or the minimum membership shall be 250. (3/08) </a:t>
            </a:r>
          </a:p>
          <a:p>
            <a:pPr lvl="1"/>
            <a:r>
              <a:rPr lang="en-US" dirty="0"/>
              <a:t>Relative strength or weakness of each club or division resulting from the proposed alignment. (3/08) </a:t>
            </a:r>
          </a:p>
          <a:p>
            <a:pPr lvl="1"/>
            <a:r>
              <a:rPr lang="en-US" dirty="0"/>
              <a:t>Past participation of each club or division in proposed realignment in division, District and International functions. (3/08) </a:t>
            </a:r>
          </a:p>
          <a:p>
            <a:pPr lvl="1"/>
            <a:r>
              <a:rPr lang="en-US" dirty="0"/>
              <a:t>Past participation of each club in division leadership or each division in regional leadership. (3/08) </a:t>
            </a:r>
          </a:p>
        </p:txBody>
      </p:sp>
    </p:spTree>
    <p:extLst>
      <p:ext uri="{BB962C8B-B14F-4D97-AF65-F5344CB8AC3E}">
        <p14:creationId xmlns:p14="http://schemas.microsoft.com/office/powerpoint/2010/main" val="3054572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Preference for Realignments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103.6  Preference For Realignments </a:t>
            </a:r>
            <a:endParaRPr lang="en-US" dirty="0" smtClean="0">
              <a:effectLst/>
            </a:endParaRPr>
          </a:p>
          <a:p>
            <a:r>
              <a:rPr lang="en-US" dirty="0"/>
              <a:t>To retain a reasonable number of divisions and regions in the District, and to minimize the financial cost incurred by the District for each division and region that exists, </a:t>
            </a:r>
            <a:r>
              <a:rPr lang="en-US" b="1" dirty="0"/>
              <a:t>preference will be given to the realignment of clubs within existing divisions rather than creating a new division or region. </a:t>
            </a:r>
            <a:r>
              <a:rPr lang="en-US" dirty="0"/>
              <a:t>(3/08) </a:t>
            </a:r>
            <a:endParaRPr lang="en-US" dirty="0" smtClean="0">
              <a:effectLst/>
            </a:endParaRPr>
          </a:p>
          <a:p>
            <a:r>
              <a:rPr lang="en-US" b="1" dirty="0"/>
              <a:t>Should there be a break in the numerical order of divisions or regions </a:t>
            </a:r>
            <a:r>
              <a:rPr lang="en-US" dirty="0"/>
              <a:t>in the Cal‐</a:t>
            </a:r>
            <a:r>
              <a:rPr lang="en-US" dirty="0" err="1"/>
              <a:t>Nev</a:t>
            </a:r>
            <a:r>
              <a:rPr lang="en-US" dirty="0"/>
              <a:t>‐Ha District and a new division or region is created, then </a:t>
            </a:r>
            <a:r>
              <a:rPr lang="en-US" b="1" dirty="0"/>
              <a:t>the new division or region shall be assigned the lowest division or region number not presently used in the numerical structure. </a:t>
            </a:r>
            <a:r>
              <a:rPr lang="en-US" dirty="0"/>
              <a:t>(3/08) </a:t>
            </a:r>
            <a:endParaRPr lang="en-US" dirty="0" smtClean="0">
              <a:effectLst/>
            </a:endParaRPr>
          </a:p>
          <a:p>
            <a:endParaRPr lang="en-US" dirty="0"/>
          </a:p>
        </p:txBody>
      </p:sp>
    </p:spTree>
    <p:extLst>
      <p:ext uri="{BB962C8B-B14F-4D97-AF65-F5344CB8AC3E}">
        <p14:creationId xmlns:p14="http://schemas.microsoft.com/office/powerpoint/2010/main" val="1944559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Effectivity</a:t>
            </a:r>
            <a:r>
              <a:rPr lang="en-US" dirty="0" smtClean="0"/>
              <a:t> of Realignment</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103.7 Effective Dates of Changes for Realignment of Divisions or Regions </a:t>
            </a:r>
            <a:endParaRPr lang="en-US" b="1" dirty="0" smtClean="0"/>
          </a:p>
          <a:p>
            <a:r>
              <a:rPr lang="en-US" dirty="0"/>
              <a:t>Any change which creates a new division or region, or realignment of clubs or divisions with existing divisions or regions shall become effective as set forth by the Board of Trustees, but no sooner than the October 1st following the approval of such realignment. (3/08) </a:t>
            </a:r>
          </a:p>
          <a:p>
            <a:r>
              <a:rPr lang="en-US" dirty="0"/>
              <a:t>After the approval of a new division, the Office of Lieutenant Governor‐elect shall be filled for the next administrative year. Such election shall be in accordance with the Bylaws, Article XIII, and the election shall be by the representatives of the clubs in the new division. Similarly, the representatives of the clubs in the division to be retained shall elect their Lieutenant Governor‐elect. The chair for such conference shall be the Immediate Past Lieutenant Governor who is a member of one of the clubs in the new division or the division to be retained. </a:t>
            </a:r>
          </a:p>
          <a:p>
            <a:r>
              <a:rPr lang="en-US" dirty="0"/>
              <a:t>After the approval of a new region, the Office of Trustee from said region shall be filled for the next administrative year. Such election shall be in accordance with the Bylaws, Article XI, and the election shall be by the representatives of the clubs in the new region. The chair for such conference shall be elected by the current Lieutenant Governors of the region. (3/08) </a:t>
            </a:r>
          </a:p>
          <a:p>
            <a:endParaRPr lang="en-US" dirty="0"/>
          </a:p>
        </p:txBody>
      </p:sp>
    </p:spTree>
    <p:extLst>
      <p:ext uri="{BB962C8B-B14F-4D97-AF65-F5344CB8AC3E}">
        <p14:creationId xmlns:p14="http://schemas.microsoft.com/office/powerpoint/2010/main" val="1194051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Geography Realignment Factors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103.9  Division Geography and Realignment (2/07) </a:t>
            </a:r>
            <a:endParaRPr lang="en-US" b="1" dirty="0" smtClean="0">
              <a:effectLst/>
            </a:endParaRPr>
          </a:p>
          <a:p>
            <a:r>
              <a:rPr lang="en-US" dirty="0"/>
              <a:t>A. If a club can be serviced better by a neighboring division than the one the club is in currently‐ due to geographic constraints, the Realignment Committee may consider moving the club to a neighboring division. </a:t>
            </a:r>
            <a:endParaRPr lang="en-US" dirty="0" smtClean="0"/>
          </a:p>
          <a:p>
            <a:r>
              <a:rPr lang="en-US" dirty="0"/>
              <a:t>B. When a division is being considered for realignment, the Realignment Committee should consider local geography and may elect to not realign a division if the geographic considerations warrant no action. </a:t>
            </a:r>
            <a:endParaRPr lang="en-US" dirty="0" smtClean="0"/>
          </a:p>
          <a:p>
            <a:endParaRPr lang="en-US" dirty="0"/>
          </a:p>
        </p:txBody>
      </p:sp>
    </p:spTree>
    <p:extLst>
      <p:ext uri="{BB962C8B-B14F-4D97-AF65-F5344CB8AC3E}">
        <p14:creationId xmlns:p14="http://schemas.microsoft.com/office/powerpoint/2010/main" val="1753123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CNH District </a:t>
            </a:r>
            <a:br>
              <a:rPr lang="en-US" sz="3600" dirty="0" smtClean="0"/>
            </a:br>
            <a:r>
              <a:rPr lang="en-US" sz="3600" dirty="0" smtClean="0"/>
              <a:t>Realignment Committee</a:t>
            </a:r>
            <a:br>
              <a:rPr lang="en-US" sz="3600" dirty="0" smtClean="0"/>
            </a:br>
            <a:r>
              <a:rPr lang="en-US" sz="2800" dirty="0" smtClean="0"/>
              <a:t>Proposed </a:t>
            </a:r>
            <a:r>
              <a:rPr lang="en-US" sz="2800" dirty="0" smtClean="0"/>
              <a:t>Agenda October 23, 2017 </a:t>
            </a:r>
            <a:endParaRPr lang="en-US" sz="3600" dirty="0"/>
          </a:p>
        </p:txBody>
      </p:sp>
      <p:sp>
        <p:nvSpPr>
          <p:cNvPr id="3" name="Content Placeholder 2"/>
          <p:cNvSpPr>
            <a:spLocks noGrp="1"/>
          </p:cNvSpPr>
          <p:nvPr>
            <p:ph idx="1"/>
          </p:nvPr>
        </p:nvSpPr>
        <p:spPr>
          <a:xfrm>
            <a:off x="457200" y="2095500"/>
            <a:ext cx="8229600" cy="4030663"/>
          </a:xfrm>
        </p:spPr>
        <p:txBody>
          <a:bodyPr/>
          <a:lstStyle/>
          <a:p>
            <a:r>
              <a:rPr lang="en-US" smtClean="0"/>
              <a:t>Division </a:t>
            </a:r>
            <a:r>
              <a:rPr lang="en-US" dirty="0"/>
              <a:t>Status</a:t>
            </a:r>
          </a:p>
          <a:p>
            <a:r>
              <a:rPr lang="en-US" dirty="0" smtClean="0"/>
              <a:t>Old Business</a:t>
            </a:r>
          </a:p>
          <a:p>
            <a:r>
              <a:rPr lang="en-US" dirty="0"/>
              <a:t>Committee </a:t>
            </a:r>
            <a:r>
              <a:rPr lang="en-US" dirty="0" smtClean="0"/>
              <a:t>Objectives</a:t>
            </a:r>
            <a:endParaRPr lang="en-US" dirty="0"/>
          </a:p>
        </p:txBody>
      </p:sp>
    </p:spTree>
    <p:extLst>
      <p:ext uri="{BB962C8B-B14F-4D97-AF65-F5344CB8AC3E}">
        <p14:creationId xmlns:p14="http://schemas.microsoft.com/office/powerpoint/2010/main" val="207106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CNH Division Status</a:t>
            </a:r>
            <a:br>
              <a:rPr lang="en-US" dirty="0" smtClean="0"/>
            </a:br>
            <a:r>
              <a:rPr lang="en-US" sz="3100" dirty="0" smtClean="0"/>
              <a:t>2016-2017…</a:t>
            </a:r>
            <a:endParaRPr lang="en-US" sz="3100" dirty="0"/>
          </a:p>
        </p:txBody>
      </p:sp>
      <p:sp>
        <p:nvSpPr>
          <p:cNvPr id="4" name="Rectangle 3"/>
          <p:cNvSpPr/>
          <p:nvPr/>
        </p:nvSpPr>
        <p:spPr>
          <a:xfrm>
            <a:off x="346368" y="2920950"/>
            <a:ext cx="4207163" cy="12879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544296" y="2904937"/>
            <a:ext cx="4207163" cy="131156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553540" y="1674089"/>
            <a:ext cx="4207163" cy="122613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50996" y="4221012"/>
            <a:ext cx="4193299" cy="131156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4574315" y="1708729"/>
            <a:ext cx="4112485" cy="1200329"/>
          </a:xfrm>
          <a:prstGeom prst="rect">
            <a:avLst/>
          </a:prstGeom>
          <a:noFill/>
        </p:spPr>
        <p:txBody>
          <a:bodyPr wrap="square" rtlCol="0">
            <a:spAutoFit/>
          </a:bodyPr>
          <a:lstStyle/>
          <a:p>
            <a:r>
              <a:rPr lang="en-US" dirty="0" smtClean="0"/>
              <a:t>≥ 250 Members, ≥ 9 Clubs</a:t>
            </a:r>
          </a:p>
          <a:p>
            <a:r>
              <a:rPr lang="en-US" dirty="0" smtClean="0"/>
              <a:t>Positive Membership Growth</a:t>
            </a:r>
          </a:p>
          <a:p>
            <a:r>
              <a:rPr lang="en-US" dirty="0" smtClean="0"/>
              <a:t>~22% of Divisions</a:t>
            </a:r>
          </a:p>
          <a:p>
            <a:r>
              <a:rPr lang="en-US" dirty="0" smtClean="0"/>
              <a:t>4</a:t>
            </a:r>
            <a:r>
              <a:rPr lang="en-US" dirty="0"/>
              <a:t>, 5, 12, 13, 26, 34, 42, 44, 46</a:t>
            </a:r>
          </a:p>
        </p:txBody>
      </p:sp>
      <p:sp>
        <p:nvSpPr>
          <p:cNvPr id="16" name="TextBox 15"/>
          <p:cNvSpPr txBox="1"/>
          <p:nvPr/>
        </p:nvSpPr>
        <p:spPr>
          <a:xfrm>
            <a:off x="350996" y="1686989"/>
            <a:ext cx="4198346" cy="1200329"/>
          </a:xfrm>
          <a:prstGeom prst="rect">
            <a:avLst/>
          </a:prstGeom>
          <a:noFill/>
        </p:spPr>
        <p:txBody>
          <a:bodyPr wrap="square" rtlCol="0">
            <a:spAutoFit/>
          </a:bodyPr>
          <a:lstStyle/>
          <a:p>
            <a:r>
              <a:rPr lang="en-US" dirty="0" smtClean="0"/>
              <a:t>≥ 250 Members, ≥ 9 Clubs</a:t>
            </a:r>
          </a:p>
          <a:p>
            <a:r>
              <a:rPr lang="en-US" dirty="0" smtClean="0"/>
              <a:t>Zero/Negative Membership Growth</a:t>
            </a:r>
          </a:p>
          <a:p>
            <a:pPr marL="0" lvl="4"/>
            <a:r>
              <a:rPr lang="en-US" dirty="0" smtClean="0"/>
              <a:t>~32% of Divisions</a:t>
            </a:r>
          </a:p>
          <a:p>
            <a:pPr marL="0" lvl="4"/>
            <a:r>
              <a:rPr lang="en-US" dirty="0" smtClean="0"/>
              <a:t>3</a:t>
            </a:r>
            <a:r>
              <a:rPr lang="en-US" dirty="0"/>
              <a:t>, 7, 8, 15, 16, 18, 19, 31, 32, 33, 35, 36, </a:t>
            </a:r>
            <a:r>
              <a:rPr lang="en-US" dirty="0" smtClean="0"/>
              <a:t>37</a:t>
            </a:r>
            <a:endParaRPr lang="en-US" dirty="0"/>
          </a:p>
        </p:txBody>
      </p:sp>
      <p:sp>
        <p:nvSpPr>
          <p:cNvPr id="17" name="TextBox 16"/>
          <p:cNvSpPr txBox="1"/>
          <p:nvPr/>
        </p:nvSpPr>
        <p:spPr>
          <a:xfrm>
            <a:off x="457200" y="2960213"/>
            <a:ext cx="3019609" cy="1200329"/>
          </a:xfrm>
          <a:prstGeom prst="rect">
            <a:avLst/>
          </a:prstGeom>
          <a:noFill/>
        </p:spPr>
        <p:txBody>
          <a:bodyPr wrap="none" rtlCol="0">
            <a:spAutoFit/>
          </a:bodyPr>
          <a:lstStyle/>
          <a:p>
            <a:r>
              <a:rPr lang="en-US" dirty="0"/>
              <a:t>&lt;</a:t>
            </a:r>
            <a:r>
              <a:rPr lang="en-US" dirty="0" smtClean="0"/>
              <a:t> 250 Members, ≥ 9 Clubs</a:t>
            </a:r>
          </a:p>
          <a:p>
            <a:r>
              <a:rPr lang="en-US" dirty="0" smtClean="0"/>
              <a:t>Negative Membership Growth</a:t>
            </a:r>
          </a:p>
          <a:p>
            <a:pPr marL="0" lvl="3"/>
            <a:r>
              <a:rPr lang="en-US" dirty="0" smtClean="0"/>
              <a:t>~17% of Divisions</a:t>
            </a:r>
          </a:p>
          <a:p>
            <a:pPr marL="0" lvl="3"/>
            <a:r>
              <a:rPr lang="en-US" dirty="0" smtClean="0"/>
              <a:t>11</a:t>
            </a:r>
            <a:r>
              <a:rPr lang="en-US" dirty="0"/>
              <a:t>, 20, 21, 30, 38, 43, </a:t>
            </a:r>
            <a:r>
              <a:rPr lang="en-US" dirty="0" smtClean="0"/>
              <a:t>47</a:t>
            </a:r>
            <a:endParaRPr lang="en-US" dirty="0"/>
          </a:p>
        </p:txBody>
      </p:sp>
      <p:sp>
        <p:nvSpPr>
          <p:cNvPr id="18" name="TextBox 17"/>
          <p:cNvSpPr txBox="1"/>
          <p:nvPr/>
        </p:nvSpPr>
        <p:spPr>
          <a:xfrm>
            <a:off x="438725" y="4291311"/>
            <a:ext cx="3019609" cy="1477328"/>
          </a:xfrm>
          <a:prstGeom prst="rect">
            <a:avLst/>
          </a:prstGeom>
          <a:noFill/>
        </p:spPr>
        <p:txBody>
          <a:bodyPr wrap="none" rtlCol="0">
            <a:spAutoFit/>
          </a:bodyPr>
          <a:lstStyle/>
          <a:p>
            <a:r>
              <a:rPr lang="en-US" dirty="0" smtClean="0"/>
              <a:t>&lt; 250 Members, &lt; 9 Clubs</a:t>
            </a:r>
          </a:p>
          <a:p>
            <a:r>
              <a:rPr lang="en-US" dirty="0" smtClean="0"/>
              <a:t>Negative Membership Growth</a:t>
            </a:r>
          </a:p>
          <a:p>
            <a:pPr marL="0" lvl="3"/>
            <a:r>
              <a:rPr lang="en-US" dirty="0" smtClean="0"/>
              <a:t>~15% of Divisions</a:t>
            </a:r>
          </a:p>
          <a:p>
            <a:pPr marL="0" lvl="3"/>
            <a:r>
              <a:rPr lang="en-US" dirty="0" smtClean="0"/>
              <a:t>14</a:t>
            </a:r>
            <a:r>
              <a:rPr lang="en-US" dirty="0"/>
              <a:t>, 23, 24, 27, 41, 45</a:t>
            </a:r>
          </a:p>
          <a:p>
            <a:endParaRPr lang="en-US" dirty="0"/>
          </a:p>
        </p:txBody>
      </p:sp>
      <p:sp>
        <p:nvSpPr>
          <p:cNvPr id="19" name="Rectangle 18"/>
          <p:cNvSpPr/>
          <p:nvPr/>
        </p:nvSpPr>
        <p:spPr>
          <a:xfrm>
            <a:off x="350996" y="1674089"/>
            <a:ext cx="4182911" cy="122613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4533907" y="4216497"/>
            <a:ext cx="4193300" cy="131156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4619741" y="2948385"/>
            <a:ext cx="3427798" cy="1200329"/>
          </a:xfrm>
          <a:prstGeom prst="rect">
            <a:avLst/>
          </a:prstGeom>
          <a:noFill/>
        </p:spPr>
        <p:txBody>
          <a:bodyPr wrap="none" rtlCol="0">
            <a:spAutoFit/>
          </a:bodyPr>
          <a:lstStyle/>
          <a:p>
            <a:r>
              <a:rPr lang="en-US" dirty="0" smtClean="0"/>
              <a:t>&lt; 250 Members, ≥ 9 Clubs</a:t>
            </a:r>
          </a:p>
          <a:p>
            <a:r>
              <a:rPr lang="en-US" dirty="0" smtClean="0"/>
              <a:t>Zero/Positive Membership Growth</a:t>
            </a:r>
          </a:p>
          <a:p>
            <a:pPr marL="0" lvl="3"/>
            <a:r>
              <a:rPr lang="en-US" dirty="0" smtClean="0"/>
              <a:t>~5% of Divisions</a:t>
            </a:r>
          </a:p>
          <a:p>
            <a:pPr marL="0" lvl="3"/>
            <a:r>
              <a:rPr lang="en-US" dirty="0" smtClean="0"/>
              <a:t>10</a:t>
            </a:r>
            <a:r>
              <a:rPr lang="en-US" dirty="0"/>
              <a:t>, </a:t>
            </a:r>
            <a:r>
              <a:rPr lang="en-US" dirty="0" smtClean="0"/>
              <a:t>22</a:t>
            </a:r>
            <a:endParaRPr lang="en-US" dirty="0"/>
          </a:p>
        </p:txBody>
      </p:sp>
      <p:sp>
        <p:nvSpPr>
          <p:cNvPr id="23" name="TextBox 22"/>
          <p:cNvSpPr txBox="1"/>
          <p:nvPr/>
        </p:nvSpPr>
        <p:spPr>
          <a:xfrm>
            <a:off x="4640111" y="4226752"/>
            <a:ext cx="3427798" cy="1200329"/>
          </a:xfrm>
          <a:prstGeom prst="rect">
            <a:avLst/>
          </a:prstGeom>
          <a:noFill/>
        </p:spPr>
        <p:txBody>
          <a:bodyPr wrap="none" rtlCol="0">
            <a:spAutoFit/>
          </a:bodyPr>
          <a:lstStyle/>
          <a:p>
            <a:r>
              <a:rPr lang="en-US" dirty="0" smtClean="0"/>
              <a:t>&lt; 250 Members, &lt; 9 Clubs</a:t>
            </a:r>
          </a:p>
          <a:p>
            <a:r>
              <a:rPr lang="en-US" dirty="0" smtClean="0"/>
              <a:t>Zero/Positive Membership Growth</a:t>
            </a:r>
          </a:p>
          <a:p>
            <a:r>
              <a:rPr lang="en-US" dirty="0" smtClean="0"/>
              <a:t>~10% of Divisions</a:t>
            </a:r>
          </a:p>
          <a:p>
            <a:r>
              <a:rPr lang="en-US" dirty="0" smtClean="0"/>
              <a:t>2</a:t>
            </a:r>
            <a:r>
              <a:rPr lang="en-US" dirty="0"/>
              <a:t>, 28, 29, 39</a:t>
            </a:r>
          </a:p>
        </p:txBody>
      </p:sp>
      <p:cxnSp>
        <p:nvCxnSpPr>
          <p:cNvPr id="25" name="Straight Arrow Connector 24"/>
          <p:cNvCxnSpPr/>
          <p:nvPr/>
        </p:nvCxnSpPr>
        <p:spPr>
          <a:xfrm flipV="1">
            <a:off x="258618" y="1417638"/>
            <a:ext cx="18473" cy="42257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06223" y="1084583"/>
            <a:ext cx="1512209" cy="338554"/>
          </a:xfrm>
          <a:prstGeom prst="rect">
            <a:avLst/>
          </a:prstGeom>
          <a:noFill/>
        </p:spPr>
        <p:txBody>
          <a:bodyPr wrap="none" rtlCol="0">
            <a:spAutoFit/>
          </a:bodyPr>
          <a:lstStyle/>
          <a:p>
            <a:r>
              <a:rPr lang="en-US" sz="1600" dirty="0" smtClean="0"/>
              <a:t>Members/Clubs</a:t>
            </a:r>
            <a:endParaRPr lang="en-US" sz="1600" dirty="0"/>
          </a:p>
        </p:txBody>
      </p:sp>
      <p:cxnSp>
        <p:nvCxnSpPr>
          <p:cNvPr id="28" name="Straight Arrow Connector 27"/>
          <p:cNvCxnSpPr/>
          <p:nvPr/>
        </p:nvCxnSpPr>
        <p:spPr>
          <a:xfrm>
            <a:off x="346368" y="5768639"/>
            <a:ext cx="838083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7911534" y="5748210"/>
            <a:ext cx="815673" cy="338554"/>
          </a:xfrm>
          <a:prstGeom prst="rect">
            <a:avLst/>
          </a:prstGeom>
          <a:noFill/>
        </p:spPr>
        <p:txBody>
          <a:bodyPr wrap="none" rtlCol="0">
            <a:spAutoFit/>
          </a:bodyPr>
          <a:lstStyle/>
          <a:p>
            <a:r>
              <a:rPr lang="en-US" sz="1600" dirty="0" smtClean="0"/>
              <a:t>Growth</a:t>
            </a:r>
            <a:endParaRPr lang="en-US" sz="1600" dirty="0"/>
          </a:p>
        </p:txBody>
      </p:sp>
      <p:sp>
        <p:nvSpPr>
          <p:cNvPr id="30" name="TextBox 29"/>
          <p:cNvSpPr txBox="1"/>
          <p:nvPr/>
        </p:nvSpPr>
        <p:spPr>
          <a:xfrm>
            <a:off x="350996" y="6086764"/>
            <a:ext cx="8165440" cy="369332"/>
          </a:xfrm>
          <a:prstGeom prst="rect">
            <a:avLst/>
          </a:prstGeom>
          <a:noFill/>
        </p:spPr>
        <p:txBody>
          <a:bodyPr wrap="none" rtlCol="0">
            <a:spAutoFit/>
          </a:bodyPr>
          <a:lstStyle/>
          <a:p>
            <a:r>
              <a:rPr lang="en-US" dirty="0" smtClean="0"/>
              <a:t>Division Status as of end 2017, based on 250 Members, 9 Clubs, Membership Growth</a:t>
            </a:r>
            <a:endParaRPr lang="en-US" dirty="0"/>
          </a:p>
        </p:txBody>
      </p:sp>
      <p:sp>
        <p:nvSpPr>
          <p:cNvPr id="31" name="Rectangle 30"/>
          <p:cNvSpPr/>
          <p:nvPr/>
        </p:nvSpPr>
        <p:spPr>
          <a:xfrm>
            <a:off x="350996" y="6086764"/>
            <a:ext cx="8063331" cy="369332"/>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p:cNvSpPr txBox="1"/>
          <p:nvPr/>
        </p:nvSpPr>
        <p:spPr>
          <a:xfrm>
            <a:off x="106223" y="6550223"/>
            <a:ext cx="3204275" cy="307777"/>
          </a:xfrm>
          <a:prstGeom prst="rect">
            <a:avLst/>
          </a:prstGeom>
          <a:noFill/>
        </p:spPr>
        <p:txBody>
          <a:bodyPr wrap="none" rtlCol="0">
            <a:spAutoFit/>
          </a:bodyPr>
          <a:lstStyle/>
          <a:p>
            <a:r>
              <a:rPr lang="en-US" sz="1400" dirty="0" smtClean="0"/>
              <a:t>Source:  Most recent Membership Report</a:t>
            </a:r>
            <a:endParaRPr lang="en-US" sz="1400" dirty="0"/>
          </a:p>
        </p:txBody>
      </p:sp>
    </p:spTree>
    <p:extLst>
      <p:ext uri="{BB962C8B-B14F-4D97-AF65-F5344CB8AC3E}">
        <p14:creationId xmlns:p14="http://schemas.microsoft.com/office/powerpoint/2010/main" val="1986559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Division Status- Details</a:t>
            </a:r>
            <a:endParaRPr lang="en-US" sz="3600"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863" y="6393369"/>
            <a:ext cx="7461351" cy="165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864" y="1213331"/>
            <a:ext cx="7461351" cy="5195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998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Division Status- Details</a:t>
            </a:r>
            <a:endParaRPr lang="en-US" sz="36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568" y="1230701"/>
            <a:ext cx="7319509" cy="5096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5741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Old </a:t>
            </a:r>
            <a:r>
              <a:rPr lang="en-US" dirty="0" smtClean="0"/>
              <a:t>Business from Realignment Committee 2016-2017</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Review </a:t>
            </a:r>
            <a:r>
              <a:rPr lang="en-US" dirty="0"/>
              <a:t>of our 'guiding' policy on realignment for submission to the 'Policies and Procedures  (Governance) </a:t>
            </a:r>
            <a:r>
              <a:rPr lang="en-US" dirty="0" smtClean="0"/>
              <a:t>Committee</a:t>
            </a:r>
            <a:r>
              <a:rPr lang="en-US" dirty="0"/>
              <a:t/>
            </a:r>
            <a:br>
              <a:rPr lang="en-US" dirty="0"/>
            </a:br>
            <a:endParaRPr lang="en-US" dirty="0"/>
          </a:p>
          <a:p>
            <a:pPr marL="514350" indent="-514350">
              <a:buFont typeface="+mj-lt"/>
              <a:buAutoNum type="arabicPeriod"/>
            </a:pPr>
            <a:r>
              <a:rPr lang="en-US" dirty="0" err="1" smtClean="0"/>
              <a:t>Revisitation</a:t>
            </a:r>
            <a:r>
              <a:rPr lang="en-US" dirty="0" smtClean="0"/>
              <a:t> </a:t>
            </a:r>
            <a:r>
              <a:rPr lang="en-US" dirty="0"/>
              <a:t>of Realignment of Divisions 14, 20, 39 in </a:t>
            </a:r>
            <a:r>
              <a:rPr lang="en-US" dirty="0" err="1"/>
              <a:t>Nor.Cal</a:t>
            </a:r>
            <a:r>
              <a:rPr lang="en-US" dirty="0" smtClean="0"/>
              <a:t>.</a:t>
            </a:r>
            <a:r>
              <a:rPr lang="en-US" dirty="0"/>
              <a:t/>
            </a:r>
            <a:br>
              <a:rPr lang="en-US" dirty="0"/>
            </a:br>
            <a:endParaRPr lang="en-US" dirty="0"/>
          </a:p>
          <a:p>
            <a:pPr marL="514350" indent="-514350">
              <a:buFont typeface="+mj-lt"/>
              <a:buAutoNum type="arabicPeriod"/>
            </a:pPr>
            <a:r>
              <a:rPr lang="en-US" dirty="0" err="1" smtClean="0"/>
              <a:t>Revisitation</a:t>
            </a:r>
            <a:r>
              <a:rPr lang="en-US" dirty="0" smtClean="0"/>
              <a:t> </a:t>
            </a:r>
            <a:r>
              <a:rPr lang="en-US" dirty="0"/>
              <a:t>of Realignment of Divisions 23, 45</a:t>
            </a:r>
          </a:p>
          <a:p>
            <a:pPr marL="514350" indent="-514350">
              <a:buFont typeface="+mj-lt"/>
              <a:buAutoNum type="arabicPeriod"/>
            </a:pPr>
            <a:endParaRPr lang="en-US" dirty="0"/>
          </a:p>
        </p:txBody>
      </p:sp>
    </p:spTree>
    <p:extLst>
      <p:ext uri="{BB962C8B-B14F-4D97-AF65-F5344CB8AC3E}">
        <p14:creationId xmlns:p14="http://schemas.microsoft.com/office/powerpoint/2010/main" val="3833606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Factors Leading to Dissolution/Realignment</a:t>
            </a:r>
            <a:endParaRPr lang="en-US" sz="3200" dirty="0"/>
          </a:p>
        </p:txBody>
      </p:sp>
      <p:sp>
        <p:nvSpPr>
          <p:cNvPr id="3" name="Content Placeholder 2"/>
          <p:cNvSpPr>
            <a:spLocks noGrp="1"/>
          </p:cNvSpPr>
          <p:nvPr>
            <p:ph idx="1"/>
          </p:nvPr>
        </p:nvSpPr>
        <p:spPr>
          <a:xfrm>
            <a:off x="457200" y="1600200"/>
            <a:ext cx="8229600" cy="4892675"/>
          </a:xfrm>
        </p:spPr>
        <p:txBody>
          <a:bodyPr>
            <a:normAutofit fontScale="62500" lnSpcReduction="20000"/>
          </a:bodyPr>
          <a:lstStyle/>
          <a:p>
            <a:r>
              <a:rPr lang="en-US" dirty="0"/>
              <a:t>103.8  Cause for Dissolution and Realignment (1/00) </a:t>
            </a:r>
            <a:endParaRPr lang="en-US" dirty="0" smtClean="0">
              <a:effectLst/>
            </a:endParaRPr>
          </a:p>
          <a:p>
            <a:pPr lvl="1"/>
            <a:r>
              <a:rPr lang="en-US" b="1" dirty="0"/>
              <a:t>Any time the membership of a division falls below nine (9) clubs and less than two hundred and fifty (250) members, it shall be considered cause for dissolving and realigning that division. </a:t>
            </a:r>
          </a:p>
          <a:p>
            <a:pPr lvl="1"/>
            <a:r>
              <a:rPr lang="en-US" b="1" dirty="0"/>
              <a:t>When a division does not meet the minimum membership requirements as provided in subsection A above, the Realignment Committee shall cause a notice to that effect to be sent to the Governor with a copy to the current Lieutenant Governor of that division. </a:t>
            </a:r>
            <a:endParaRPr lang="en-US" b="1" dirty="0" smtClean="0"/>
          </a:p>
          <a:p>
            <a:pPr lvl="2"/>
            <a:r>
              <a:rPr lang="en-US" dirty="0" smtClean="0"/>
              <a:t>Such </a:t>
            </a:r>
            <a:r>
              <a:rPr lang="en-US" dirty="0"/>
              <a:t>notice shall contain a provision advising said division has been placed in a probationary status for a period of six (6) months, commencing with the date of the notice. </a:t>
            </a:r>
            <a:endParaRPr lang="en-US" dirty="0" smtClean="0"/>
          </a:p>
          <a:p>
            <a:pPr lvl="2"/>
            <a:r>
              <a:rPr lang="en-US" dirty="0" smtClean="0"/>
              <a:t>At </a:t>
            </a:r>
            <a:r>
              <a:rPr lang="en-US" dirty="0"/>
              <a:t>the end of the said six (6) months, if the membership of said division has not been brought either to nine (9) clubs or two hundred and fifty (250) members, the committee shall recommend to the District Board of Trustees a realignment plan for said division. </a:t>
            </a:r>
          </a:p>
          <a:p>
            <a:pPr lvl="1"/>
            <a:r>
              <a:rPr lang="en-US" b="1" dirty="0"/>
              <a:t>If at any time during the administrative year a region does not have a Trustee or Trustee‐designate, it may be considered cause for dissolving or realigning that region. (3/08) </a:t>
            </a:r>
          </a:p>
          <a:p>
            <a:pPr lvl="1"/>
            <a:r>
              <a:rPr lang="en-US" b="1" dirty="0"/>
              <a:t>If at any time during the administrative year a division does not have a Lieutenant Governor‐elect, it may be considered cause for dissolving or realigning that division. </a:t>
            </a:r>
            <a:endParaRPr lang="en-US" dirty="0"/>
          </a:p>
        </p:txBody>
      </p:sp>
    </p:spTree>
    <p:extLst>
      <p:ext uri="{BB962C8B-B14F-4D97-AF65-F5344CB8AC3E}">
        <p14:creationId xmlns:p14="http://schemas.microsoft.com/office/powerpoint/2010/main" val="1127969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68106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CNH Division Status</a:t>
            </a:r>
            <a:br>
              <a:rPr lang="en-US" dirty="0" smtClean="0"/>
            </a:br>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a:t>Divisions with ≥250 members, ≥9 </a:t>
            </a:r>
            <a:r>
              <a:rPr lang="en-US" dirty="0" smtClean="0"/>
              <a:t>clubs</a:t>
            </a:r>
          </a:p>
          <a:p>
            <a:pPr lvl="1"/>
            <a:r>
              <a:rPr lang="en-US" dirty="0" smtClean="0"/>
              <a:t>Total of 21 Divisions out of 41 Divisions (~54%)</a:t>
            </a:r>
          </a:p>
          <a:p>
            <a:pPr lvl="2"/>
            <a:r>
              <a:rPr lang="en-US" dirty="0" smtClean="0"/>
              <a:t>Divisions with ≥250 members, ≥9 clubs, and positive membership growth</a:t>
            </a:r>
          </a:p>
          <a:p>
            <a:pPr lvl="3"/>
            <a:r>
              <a:rPr lang="en-US" dirty="0" smtClean="0"/>
              <a:t>Total of 9 Divisions out of 41 Divisions (~22%)</a:t>
            </a:r>
          </a:p>
          <a:p>
            <a:pPr lvl="4"/>
            <a:r>
              <a:rPr lang="en-US" dirty="0" smtClean="0"/>
              <a:t>Divisions 4, 5, 12, 13, 26, 34, 42, 44, 46</a:t>
            </a:r>
          </a:p>
          <a:p>
            <a:pPr lvl="2"/>
            <a:r>
              <a:rPr lang="en-US" dirty="0"/>
              <a:t>Divisions with ≥250 members, ≥9 clubs, and </a:t>
            </a:r>
            <a:r>
              <a:rPr lang="en-US" dirty="0" smtClean="0"/>
              <a:t>zero/negative </a:t>
            </a:r>
            <a:r>
              <a:rPr lang="en-US" dirty="0"/>
              <a:t>membership </a:t>
            </a:r>
            <a:r>
              <a:rPr lang="en-US" dirty="0" smtClean="0"/>
              <a:t>growth</a:t>
            </a:r>
          </a:p>
          <a:p>
            <a:pPr lvl="3"/>
            <a:r>
              <a:rPr lang="en-US" dirty="0" smtClean="0"/>
              <a:t>Total of 13 Divisions out of 41 Divisions (~32%)</a:t>
            </a:r>
          </a:p>
          <a:p>
            <a:pPr lvl="4"/>
            <a:r>
              <a:rPr lang="en-US" dirty="0" smtClean="0"/>
              <a:t>3, 7, 8, 15, 16, 18, 19, 31, 32, 33, 35, 36, 37</a:t>
            </a:r>
          </a:p>
          <a:p>
            <a:pPr lvl="1"/>
            <a:endParaRPr lang="en-US" dirty="0"/>
          </a:p>
          <a:p>
            <a:endParaRPr lang="en-US" dirty="0"/>
          </a:p>
        </p:txBody>
      </p:sp>
    </p:spTree>
    <p:extLst>
      <p:ext uri="{BB962C8B-B14F-4D97-AF65-F5344CB8AC3E}">
        <p14:creationId xmlns:p14="http://schemas.microsoft.com/office/powerpoint/2010/main" val="33420339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380</TotalTime>
  <Words>706</Words>
  <Application>Microsoft Office PowerPoint</Application>
  <PresentationFormat>On-screen Show (4:3)</PresentationFormat>
  <Paragraphs>96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CNH District Realignment Committee</vt:lpstr>
      <vt:lpstr>CNH District  Realignment Committee Proposed Agenda October 23, 2017 </vt:lpstr>
      <vt:lpstr>CNH Division Status 2016-2017…</vt:lpstr>
      <vt:lpstr>Division Status- Details</vt:lpstr>
      <vt:lpstr>Division Status- Details</vt:lpstr>
      <vt:lpstr>Old Business from Realignment Committee 2016-2017</vt:lpstr>
      <vt:lpstr>Factors Leading to Dissolution/Realignment</vt:lpstr>
      <vt:lpstr>Backup</vt:lpstr>
      <vt:lpstr>CNH Division Status Summary</vt:lpstr>
      <vt:lpstr>CNH Division Status Summary</vt:lpstr>
      <vt:lpstr>Committee Function</vt:lpstr>
      <vt:lpstr>Realignment Proposals Process</vt:lpstr>
      <vt:lpstr>Preference for Realignments</vt:lpstr>
      <vt:lpstr>Effectivity of Realignment</vt:lpstr>
      <vt:lpstr>Geography Realignment Factors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CNH District Realignment Committee</dc:title>
  <dc:creator>Grant Imper</dc:creator>
  <cp:lastModifiedBy>gimper</cp:lastModifiedBy>
  <cp:revision>23</cp:revision>
  <cp:lastPrinted>2017-10-23T20:01:44Z</cp:lastPrinted>
  <dcterms:created xsi:type="dcterms:W3CDTF">2017-10-23T03:27:47Z</dcterms:created>
  <dcterms:modified xsi:type="dcterms:W3CDTF">2017-10-23T20:46:34Z</dcterms:modified>
</cp:coreProperties>
</file>